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437" r:id="rId5"/>
    <p:sldId id="410" r:id="rId6"/>
    <p:sldId id="435" r:id="rId7"/>
    <p:sldId id="436" r:id="rId8"/>
    <p:sldId id="409" r:id="rId9"/>
    <p:sldId id="413" r:id="rId10"/>
    <p:sldId id="439" r:id="rId11"/>
    <p:sldId id="444" r:id="rId12"/>
    <p:sldId id="445" r:id="rId13"/>
    <p:sldId id="448" r:id="rId14"/>
    <p:sldId id="449" r:id="rId15"/>
    <p:sldId id="450" r:id="rId16"/>
    <p:sldId id="45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Brennan" initials="JB" lastIdx="1" clrIdx="0">
    <p:extLst>
      <p:ext uri="{19B8F6BF-5375-455C-9EA6-DF929625EA0E}">
        <p15:presenceInfo xmlns:p15="http://schemas.microsoft.com/office/powerpoint/2012/main" userId="808177e406bb7e9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C55A11"/>
    <a:srgbClr val="FF0000"/>
    <a:srgbClr val="ED7D31"/>
    <a:srgbClr val="8FAADC"/>
    <a:srgbClr val="000000"/>
    <a:srgbClr val="F20000"/>
    <a:srgbClr val="C00000"/>
    <a:srgbClr val="41719C"/>
    <a:srgbClr val="AE5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93812" autoAdjust="0"/>
  </p:normalViewPr>
  <p:slideViewPr>
    <p:cSldViewPr snapToGrid="0">
      <p:cViewPr varScale="1">
        <p:scale>
          <a:sx n="63" d="100"/>
          <a:sy n="63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-40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C6971-EFCA-4A80-8758-26B2C9A87F1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387E1-4A61-43AE-B049-207DDCC4C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3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4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2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8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4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7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8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0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4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3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66522-1F66-4794-9D0F-D5054425ADF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83F1-CDC0-4947-8539-F06482CA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5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A11608-51B6-47BF-9FD5-39BE3012A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790" y="96137"/>
            <a:ext cx="3231730" cy="39690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C5EBAC-D078-49C8-A2CC-56B0F84D9FDE}"/>
              </a:ext>
            </a:extLst>
          </p:cNvPr>
          <p:cNvSpPr txBox="1"/>
          <p:nvPr/>
        </p:nvSpPr>
        <p:spPr>
          <a:xfrm>
            <a:off x="4770119" y="100834"/>
            <a:ext cx="5771053" cy="672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 ADDED...</a:t>
            </a: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flexible approach for </a:t>
            </a:r>
            <a:r>
              <a:rPr lang="en-US" sz="20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prioritizing</a:t>
            </a: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Sierra meadows 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achieve multiple benefits</a:t>
            </a:r>
          </a:p>
          <a:p>
            <a:pPr marL="625475" indent="-625475">
              <a:spcAft>
                <a:spcPts val="600"/>
              </a:spcAft>
            </a:pPr>
            <a:r>
              <a:rPr lang="en-US" sz="2000" b="1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GOAL:</a:t>
            </a:r>
            <a:r>
              <a:rPr lang="en-US" sz="2000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inform decision-making about which meadows to prioritize for restoration, protection, and/or conservation actions that will maximize benefits to conservation targets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DELIVER: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detailed information about -- the conservation </a:t>
            </a:r>
            <a:r>
              <a:rPr lang="en-US" sz="18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targets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used in this meadow prioritization tool, their </a:t>
            </a:r>
            <a:r>
              <a:rPr lang="en-US" sz="18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 indicators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 how these indicators may be used in a meadow </a:t>
            </a:r>
            <a:r>
              <a:rPr lang="en-US" sz="18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prioritization process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…recommend using this tool as </a:t>
            </a:r>
            <a:r>
              <a:rPr lang="en-US" sz="18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starting point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identify meadows for field assessments to assess meadow </a:t>
            </a:r>
            <a:r>
              <a:rPr lang="en-US" sz="18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 and resource values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…tool does not provide information about the current state of the meadow and generally </a:t>
            </a:r>
            <a:r>
              <a:rPr lang="en-US" sz="18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not include site-specific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field-verified information about the presence of target species 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TOOL’S APPROACH: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sp. (indicator) data to rank/</a:t>
            </a:r>
            <a:r>
              <a:rPr lang="en-US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prioritize target (land feature/wetland) and </a:t>
            </a:r>
            <a:r>
              <a:rPr lang="en-US" b="1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lang="en-US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93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BF221BB1-3F62-47DF-9E13-83EE3A3B9773}"/>
              </a:ext>
            </a:extLst>
          </p:cNvPr>
          <p:cNvSpPr/>
          <p:nvPr/>
        </p:nvSpPr>
        <p:spPr>
          <a:xfrm>
            <a:off x="0" y="0"/>
            <a:ext cx="12192000" cy="7237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C92395-8CF4-42F0-8BEA-435C6091F289}"/>
              </a:ext>
            </a:extLst>
          </p:cNvPr>
          <p:cNvSpPr txBox="1"/>
          <p:nvPr/>
        </p:nvSpPr>
        <p:spPr>
          <a:xfrm>
            <a:off x="7298699" y="53457"/>
            <a:ext cx="1478279" cy="646331"/>
          </a:xfrm>
          <a:prstGeom prst="rect">
            <a:avLst/>
          </a:prstGeom>
          <a:solidFill>
            <a:srgbClr val="C55A1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ENV CHANGE Drivers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4459B6-F121-48FD-82C1-25C20B832303}"/>
              </a:ext>
            </a:extLst>
          </p:cNvPr>
          <p:cNvSpPr txBox="1"/>
          <p:nvPr/>
        </p:nvSpPr>
        <p:spPr>
          <a:xfrm flipH="1">
            <a:off x="10497606" y="138499"/>
            <a:ext cx="161544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ENV. TARGET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322B81-C770-4B7C-B69B-FE3183362D0A}"/>
              </a:ext>
            </a:extLst>
          </p:cNvPr>
          <p:cNvCxnSpPr>
            <a:cxnSpLocks/>
          </p:cNvCxnSpPr>
          <p:nvPr/>
        </p:nvCxnSpPr>
        <p:spPr>
          <a:xfrm flipV="1">
            <a:off x="182880" y="698302"/>
            <a:ext cx="11887200" cy="394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3887533-AD0E-4F35-B46B-C9F14EA34C1F}"/>
              </a:ext>
            </a:extLst>
          </p:cNvPr>
          <p:cNvSpPr txBox="1"/>
          <p:nvPr/>
        </p:nvSpPr>
        <p:spPr>
          <a:xfrm>
            <a:off x="7298699" y="1522572"/>
            <a:ext cx="2317741" cy="1200329"/>
          </a:xfrm>
          <a:prstGeom prst="rect">
            <a:avLst/>
          </a:prstGeom>
          <a:solidFill>
            <a:srgbClr val="C55A1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Adjacent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Native Veg </a:t>
            </a:r>
            <a:b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</a:b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(ex meadow or  forest type …structure ..area measure etc.)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341C7F-C831-44C8-936C-985B0406BD48}"/>
              </a:ext>
            </a:extLst>
          </p:cNvPr>
          <p:cNvSpPr txBox="1"/>
          <p:nvPr/>
        </p:nvSpPr>
        <p:spPr>
          <a:xfrm>
            <a:off x="10500505" y="2828835"/>
            <a:ext cx="1508615" cy="1754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Riparian Habitat (type /structure (cover) /inundation (metrics)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516E7E-3014-4391-A7D9-A15FDB9627D2}"/>
              </a:ext>
            </a:extLst>
          </p:cNvPr>
          <p:cNvSpPr txBox="1"/>
          <p:nvPr/>
        </p:nvSpPr>
        <p:spPr>
          <a:xfrm>
            <a:off x="10515599" y="4692107"/>
            <a:ext cx="1493521" cy="1200329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Stream Flow (quantity, temperature, timing, rate)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CBF818-BFD3-4B9D-AA83-7A9A81186951}"/>
              </a:ext>
            </a:extLst>
          </p:cNvPr>
          <p:cNvSpPr txBox="1"/>
          <p:nvPr/>
        </p:nvSpPr>
        <p:spPr>
          <a:xfrm>
            <a:off x="7424368" y="4322775"/>
            <a:ext cx="2192072" cy="369332"/>
          </a:xfrm>
          <a:prstGeom prst="rect">
            <a:avLst/>
          </a:prstGeom>
          <a:solidFill>
            <a:srgbClr val="C55A1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(F) Water Availability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0ABD1F-3A6D-4598-94C2-888C534D40D2}"/>
              </a:ext>
            </a:extLst>
          </p:cNvPr>
          <p:cNvSpPr txBox="1"/>
          <p:nvPr/>
        </p:nvSpPr>
        <p:spPr>
          <a:xfrm>
            <a:off x="7616650" y="2760884"/>
            <a:ext cx="1792756" cy="2830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# growing days, etc.)</a:t>
            </a:r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3E943D-240A-4BD2-BD80-BC15689FC248}"/>
              </a:ext>
            </a:extLst>
          </p:cNvPr>
          <p:cNvSpPr txBox="1"/>
          <p:nvPr/>
        </p:nvSpPr>
        <p:spPr>
          <a:xfrm>
            <a:off x="7616650" y="3080590"/>
            <a:ext cx="1764283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phenology (sync/not)</a:t>
            </a:r>
            <a:endParaRPr lang="en-US" sz="1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11FBEE8-BE22-492A-8E8B-167C784810E9}"/>
              </a:ext>
            </a:extLst>
          </p:cNvPr>
          <p:cNvSpPr txBox="1"/>
          <p:nvPr/>
        </p:nvSpPr>
        <p:spPr>
          <a:xfrm>
            <a:off x="7625360" y="3386827"/>
            <a:ext cx="1792756" cy="2853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 err="1">
                <a:effectLst/>
                <a:latin typeface="Calibri" panose="020F0502020204030204" pitchFamily="34" charset="0"/>
              </a:rPr>
              <a:t>oblig</a:t>
            </a: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. Pollinators</a:t>
            </a:r>
            <a:r>
              <a:rPr lang="en-US" sz="1200" dirty="0"/>
              <a:t> 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888C7A5E-57D4-4359-B92F-EEBF603E2ACF}"/>
              </a:ext>
            </a:extLst>
          </p:cNvPr>
          <p:cNvCxnSpPr>
            <a:cxnSpLocks/>
            <a:stCxn id="31" idx="3"/>
            <a:endCxn id="28" idx="1"/>
          </p:cNvCxnSpPr>
          <p:nvPr/>
        </p:nvCxnSpPr>
        <p:spPr>
          <a:xfrm>
            <a:off x="9616440" y="4507441"/>
            <a:ext cx="899159" cy="78483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C87F01D2-8DA1-4016-BD4B-4849D1450B72}"/>
              </a:ext>
            </a:extLst>
          </p:cNvPr>
          <p:cNvCxnSpPr>
            <a:cxnSpLocks/>
            <a:stCxn id="25" idx="3"/>
            <a:endCxn id="26" idx="1"/>
          </p:cNvCxnSpPr>
          <p:nvPr/>
        </p:nvCxnSpPr>
        <p:spPr>
          <a:xfrm>
            <a:off x="9616440" y="2122737"/>
            <a:ext cx="884065" cy="158326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A6E7B5B3-2AD4-4141-99AD-F742096EFE56}"/>
              </a:ext>
            </a:extLst>
          </p:cNvPr>
          <p:cNvSpPr txBox="1"/>
          <p:nvPr/>
        </p:nvSpPr>
        <p:spPr>
          <a:xfrm>
            <a:off x="95140" y="904461"/>
            <a:ext cx="255428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i="0" u="none" strike="noStrike" dirty="0" err="1">
                <a:effectLst/>
                <a:latin typeface="Calibri" panose="020F0502020204030204" pitchFamily="34" charset="0"/>
              </a:rPr>
              <a:t>PaleoClimate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 Refugia (H)</a:t>
            </a:r>
            <a:r>
              <a:rPr lang="en-US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73FA57-9CC9-45E1-9116-A3536F6BB368}"/>
              </a:ext>
            </a:extLst>
          </p:cNvPr>
          <p:cNvSpPr txBox="1"/>
          <p:nvPr/>
        </p:nvSpPr>
        <p:spPr>
          <a:xfrm>
            <a:off x="95754" y="47298"/>
            <a:ext cx="207264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Climate Legacy</a:t>
            </a:r>
            <a:endParaRPr lang="en-US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09F51ED-E0F0-4F8E-9765-1D9298AC66A0}"/>
              </a:ext>
            </a:extLst>
          </p:cNvPr>
          <p:cNvCxnSpPr>
            <a:cxnSpLocks/>
          </p:cNvCxnSpPr>
          <p:nvPr/>
        </p:nvCxnSpPr>
        <p:spPr>
          <a:xfrm>
            <a:off x="2649429" y="1089127"/>
            <a:ext cx="8605384" cy="17397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E13AB06-1772-43B3-8343-EA4FA941D267}"/>
              </a:ext>
            </a:extLst>
          </p:cNvPr>
          <p:cNvSpPr txBox="1"/>
          <p:nvPr/>
        </p:nvSpPr>
        <p:spPr>
          <a:xfrm>
            <a:off x="7588177" y="4762157"/>
            <a:ext cx="1792756" cy="2830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Drought measure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69726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BE39E896-8761-48AE-B658-59BB15E7E19B}"/>
              </a:ext>
            </a:extLst>
          </p:cNvPr>
          <p:cNvSpPr txBox="1"/>
          <p:nvPr/>
        </p:nvSpPr>
        <p:spPr>
          <a:xfrm>
            <a:off x="2624140" y="2847481"/>
            <a:ext cx="1715139" cy="646331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Fire (Severity, Frequency)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F221BB1-3F62-47DF-9E13-83EE3A3B9773}"/>
              </a:ext>
            </a:extLst>
          </p:cNvPr>
          <p:cNvSpPr/>
          <p:nvPr/>
        </p:nvSpPr>
        <p:spPr>
          <a:xfrm>
            <a:off x="0" y="0"/>
            <a:ext cx="12192000" cy="7237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C92395-8CF4-42F0-8BEA-435C6091F289}"/>
              </a:ext>
            </a:extLst>
          </p:cNvPr>
          <p:cNvSpPr txBox="1"/>
          <p:nvPr/>
        </p:nvSpPr>
        <p:spPr>
          <a:xfrm>
            <a:off x="7298699" y="53457"/>
            <a:ext cx="1478279" cy="646331"/>
          </a:xfrm>
          <a:prstGeom prst="rect">
            <a:avLst/>
          </a:prstGeom>
          <a:solidFill>
            <a:srgbClr val="C55A1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ENV CHANGE Drivers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4459B6-F121-48FD-82C1-25C20B832303}"/>
              </a:ext>
            </a:extLst>
          </p:cNvPr>
          <p:cNvSpPr txBox="1"/>
          <p:nvPr/>
        </p:nvSpPr>
        <p:spPr>
          <a:xfrm flipH="1">
            <a:off x="10497606" y="138499"/>
            <a:ext cx="161544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ENV. TARGET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322B81-C770-4B7C-B69B-FE3183362D0A}"/>
              </a:ext>
            </a:extLst>
          </p:cNvPr>
          <p:cNvCxnSpPr>
            <a:cxnSpLocks/>
          </p:cNvCxnSpPr>
          <p:nvPr/>
        </p:nvCxnSpPr>
        <p:spPr>
          <a:xfrm flipV="1">
            <a:off x="182880" y="698302"/>
            <a:ext cx="11887200" cy="394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3887533-AD0E-4F35-B46B-C9F14EA34C1F}"/>
              </a:ext>
            </a:extLst>
          </p:cNvPr>
          <p:cNvSpPr txBox="1"/>
          <p:nvPr/>
        </p:nvSpPr>
        <p:spPr>
          <a:xfrm>
            <a:off x="7298699" y="1522572"/>
            <a:ext cx="2317741" cy="1200329"/>
          </a:xfrm>
          <a:prstGeom prst="rect">
            <a:avLst/>
          </a:prstGeom>
          <a:solidFill>
            <a:srgbClr val="C55A1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Adjacent 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Native Veg </a:t>
            </a:r>
            <a:b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</a:b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(ex meadow or  forest type …structure ..area measure etc.)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341C7F-C831-44C8-936C-985B0406BD48}"/>
              </a:ext>
            </a:extLst>
          </p:cNvPr>
          <p:cNvSpPr txBox="1"/>
          <p:nvPr/>
        </p:nvSpPr>
        <p:spPr>
          <a:xfrm>
            <a:off x="10500505" y="2828835"/>
            <a:ext cx="1508615" cy="1754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Riparian Habitat (type /structure (cover) /inundation (metrics)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516E7E-3014-4391-A7D9-A15FDB9627D2}"/>
              </a:ext>
            </a:extLst>
          </p:cNvPr>
          <p:cNvSpPr txBox="1"/>
          <p:nvPr/>
        </p:nvSpPr>
        <p:spPr>
          <a:xfrm>
            <a:off x="10515599" y="4692107"/>
            <a:ext cx="1493521" cy="1200329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Stream Flow (quantity, temperature, timing, rate)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CBF818-BFD3-4B9D-AA83-7A9A81186951}"/>
              </a:ext>
            </a:extLst>
          </p:cNvPr>
          <p:cNvSpPr txBox="1"/>
          <p:nvPr/>
        </p:nvSpPr>
        <p:spPr>
          <a:xfrm>
            <a:off x="7424368" y="5150762"/>
            <a:ext cx="2192072" cy="369332"/>
          </a:xfrm>
          <a:prstGeom prst="rect">
            <a:avLst/>
          </a:prstGeom>
          <a:solidFill>
            <a:srgbClr val="C55A1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(Free) Water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Availab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0ABD1F-3A6D-4598-94C2-888C534D40D2}"/>
              </a:ext>
            </a:extLst>
          </p:cNvPr>
          <p:cNvSpPr txBox="1"/>
          <p:nvPr/>
        </p:nvSpPr>
        <p:spPr>
          <a:xfrm>
            <a:off x="7616650" y="2760884"/>
            <a:ext cx="1792756" cy="2830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# growing days, etc.)</a:t>
            </a:r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3E943D-240A-4BD2-BD80-BC15689FC248}"/>
              </a:ext>
            </a:extLst>
          </p:cNvPr>
          <p:cNvSpPr txBox="1"/>
          <p:nvPr/>
        </p:nvSpPr>
        <p:spPr>
          <a:xfrm>
            <a:off x="7616650" y="3080590"/>
            <a:ext cx="1764283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phenology (sync/not)</a:t>
            </a:r>
            <a:endParaRPr lang="en-US" sz="1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11FBEE8-BE22-492A-8E8B-167C784810E9}"/>
              </a:ext>
            </a:extLst>
          </p:cNvPr>
          <p:cNvSpPr txBox="1"/>
          <p:nvPr/>
        </p:nvSpPr>
        <p:spPr>
          <a:xfrm>
            <a:off x="7625360" y="3386827"/>
            <a:ext cx="1792756" cy="2853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 err="1">
                <a:effectLst/>
                <a:latin typeface="Calibri" panose="020F0502020204030204" pitchFamily="34" charset="0"/>
              </a:rPr>
              <a:t>oblig</a:t>
            </a: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. Pollinators</a:t>
            </a:r>
            <a:r>
              <a:rPr lang="en-US" sz="1200" dirty="0"/>
              <a:t> 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888C7A5E-57D4-4359-B92F-EEBF603E2ACF}"/>
              </a:ext>
            </a:extLst>
          </p:cNvPr>
          <p:cNvCxnSpPr>
            <a:cxnSpLocks/>
            <a:stCxn id="31" idx="3"/>
            <a:endCxn id="28" idx="1"/>
          </p:cNvCxnSpPr>
          <p:nvPr/>
        </p:nvCxnSpPr>
        <p:spPr>
          <a:xfrm flipV="1">
            <a:off x="9616440" y="5292272"/>
            <a:ext cx="899159" cy="431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C87F01D2-8DA1-4016-BD4B-4849D1450B72}"/>
              </a:ext>
            </a:extLst>
          </p:cNvPr>
          <p:cNvCxnSpPr>
            <a:cxnSpLocks/>
            <a:stCxn id="25" idx="3"/>
            <a:endCxn id="26" idx="1"/>
          </p:cNvCxnSpPr>
          <p:nvPr/>
        </p:nvCxnSpPr>
        <p:spPr>
          <a:xfrm>
            <a:off x="9616440" y="2122737"/>
            <a:ext cx="884065" cy="158326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A6E7B5B3-2AD4-4141-99AD-F742096EFE56}"/>
              </a:ext>
            </a:extLst>
          </p:cNvPr>
          <p:cNvSpPr txBox="1"/>
          <p:nvPr/>
        </p:nvSpPr>
        <p:spPr>
          <a:xfrm>
            <a:off x="95140" y="904461"/>
            <a:ext cx="255428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i="0" u="none" strike="noStrike" dirty="0" err="1">
                <a:effectLst/>
                <a:latin typeface="Calibri" panose="020F0502020204030204" pitchFamily="34" charset="0"/>
              </a:rPr>
              <a:t>PaleoClimate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 Refugia (H)</a:t>
            </a:r>
            <a:r>
              <a:rPr lang="en-US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73FA57-9CC9-45E1-9116-A3536F6BB368}"/>
              </a:ext>
            </a:extLst>
          </p:cNvPr>
          <p:cNvSpPr txBox="1"/>
          <p:nvPr/>
        </p:nvSpPr>
        <p:spPr>
          <a:xfrm>
            <a:off x="95754" y="47298"/>
            <a:ext cx="207264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Climate Legacy</a:t>
            </a:r>
            <a:endParaRPr lang="en-US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09F51ED-E0F0-4F8E-9765-1D9298AC66A0}"/>
              </a:ext>
            </a:extLst>
          </p:cNvPr>
          <p:cNvCxnSpPr>
            <a:cxnSpLocks/>
          </p:cNvCxnSpPr>
          <p:nvPr/>
        </p:nvCxnSpPr>
        <p:spPr>
          <a:xfrm>
            <a:off x="2649429" y="1089127"/>
            <a:ext cx="8605384" cy="17397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E13AB06-1772-43B3-8343-EA4FA941D267}"/>
              </a:ext>
            </a:extLst>
          </p:cNvPr>
          <p:cNvSpPr txBox="1"/>
          <p:nvPr/>
        </p:nvSpPr>
        <p:spPr>
          <a:xfrm>
            <a:off x="7588177" y="5590144"/>
            <a:ext cx="1792756" cy="2830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Drought measure</a:t>
            </a:r>
            <a:endParaRPr lang="en-US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DCB642-85F1-48BF-9CA1-519CCBBE55F1}"/>
              </a:ext>
            </a:extLst>
          </p:cNvPr>
          <p:cNvSpPr txBox="1"/>
          <p:nvPr/>
        </p:nvSpPr>
        <p:spPr>
          <a:xfrm>
            <a:off x="2658750" y="-37180"/>
            <a:ext cx="1615440" cy="646331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DISTURBANCE (EVENT/FREQ)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673CD3-D516-4850-9098-F890C4324F54}"/>
              </a:ext>
            </a:extLst>
          </p:cNvPr>
          <p:cNvSpPr txBox="1"/>
          <p:nvPr/>
        </p:nvSpPr>
        <p:spPr>
          <a:xfrm>
            <a:off x="3401837" y="6352907"/>
            <a:ext cx="317572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Groundwater</a:t>
            </a:r>
            <a:r>
              <a:rPr lang="en-US" dirty="0">
                <a:solidFill>
                  <a:schemeClr val="bg1"/>
                </a:solidFill>
              </a:rPr>
              <a:t>  (store /pumping)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AE67E65-F2C0-40C8-99E5-C351768F81A3}"/>
              </a:ext>
            </a:extLst>
          </p:cNvPr>
          <p:cNvSpPr txBox="1"/>
          <p:nvPr/>
        </p:nvSpPr>
        <p:spPr>
          <a:xfrm>
            <a:off x="4893302" y="1318250"/>
            <a:ext cx="1751096" cy="369332"/>
          </a:xfrm>
          <a:prstGeom prst="rect">
            <a:avLst/>
          </a:prstGeom>
          <a:solidFill>
            <a:srgbClr val="5B9BD5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Herbivory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531E254E-8B76-41F6-96F6-A65173E77978}"/>
              </a:ext>
            </a:extLst>
          </p:cNvPr>
          <p:cNvCxnSpPr>
            <a:cxnSpLocks/>
            <a:stCxn id="23" idx="2"/>
            <a:endCxn id="31" idx="1"/>
          </p:cNvCxnSpPr>
          <p:nvPr/>
        </p:nvCxnSpPr>
        <p:spPr>
          <a:xfrm rot="16200000" flipH="1">
            <a:off x="4532231" y="2443291"/>
            <a:ext cx="1841616" cy="394265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41D7CC4-FE23-492A-9EF4-8C1052F7D07F}"/>
              </a:ext>
            </a:extLst>
          </p:cNvPr>
          <p:cNvSpPr txBox="1"/>
          <p:nvPr/>
        </p:nvSpPr>
        <p:spPr>
          <a:xfrm>
            <a:off x="7287624" y="3953776"/>
            <a:ext cx="1792756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Soil moisture</a:t>
            </a:r>
            <a:r>
              <a:rPr lang="en-US" dirty="0">
                <a:solidFill>
                  <a:schemeClr val="bg1"/>
                </a:solidFill>
              </a:rPr>
              <a:t>  (store measure)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558CBD81-A48D-427E-8CC6-A1AB20B6B84D}"/>
              </a:ext>
            </a:extLst>
          </p:cNvPr>
          <p:cNvCxnSpPr>
            <a:cxnSpLocks/>
            <a:stCxn id="23" idx="3"/>
            <a:endCxn id="25" idx="1"/>
          </p:cNvCxnSpPr>
          <p:nvPr/>
        </p:nvCxnSpPr>
        <p:spPr>
          <a:xfrm flipV="1">
            <a:off x="4339279" y="2122737"/>
            <a:ext cx="2959420" cy="104791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3D579743-7F64-41BC-953C-069B98AC951A}"/>
              </a:ext>
            </a:extLst>
          </p:cNvPr>
          <p:cNvCxnSpPr>
            <a:cxnSpLocks/>
            <a:stCxn id="24" idx="3"/>
            <a:endCxn id="25" idx="1"/>
          </p:cNvCxnSpPr>
          <p:nvPr/>
        </p:nvCxnSpPr>
        <p:spPr>
          <a:xfrm>
            <a:off x="6644398" y="1502916"/>
            <a:ext cx="654301" cy="61982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54FA7097-0E35-4011-AE4E-B02560394310}"/>
              </a:ext>
            </a:extLst>
          </p:cNvPr>
          <p:cNvCxnSpPr>
            <a:cxnSpLocks/>
            <a:stCxn id="23" idx="3"/>
            <a:endCxn id="29" idx="1"/>
          </p:cNvCxnSpPr>
          <p:nvPr/>
        </p:nvCxnSpPr>
        <p:spPr>
          <a:xfrm>
            <a:off x="4339279" y="3170647"/>
            <a:ext cx="2948345" cy="11062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3FA8A01A-6E83-4B54-94B9-2269B4EDC506}"/>
              </a:ext>
            </a:extLst>
          </p:cNvPr>
          <p:cNvSpPr txBox="1"/>
          <p:nvPr/>
        </p:nvSpPr>
        <p:spPr>
          <a:xfrm>
            <a:off x="4815088" y="138499"/>
            <a:ext cx="2270109" cy="369332"/>
          </a:xfrm>
          <a:prstGeom prst="rect">
            <a:avLst/>
          </a:prstGeom>
          <a:solidFill>
            <a:srgbClr val="5B9BD5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DRIVERS (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Mgmt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Influ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0148A1B-35D3-47E7-9474-107674CD11F6}"/>
              </a:ext>
            </a:extLst>
          </p:cNvPr>
          <p:cNvSpPr txBox="1"/>
          <p:nvPr/>
        </p:nvSpPr>
        <p:spPr>
          <a:xfrm>
            <a:off x="4784806" y="4454755"/>
            <a:ext cx="1792756" cy="646331"/>
          </a:xfrm>
          <a:prstGeom prst="rect">
            <a:avLst/>
          </a:prstGeom>
          <a:solidFill>
            <a:srgbClr val="5B9BD5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Water diversion /restrict flow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7689CFF3-A77A-4BBD-90BD-E1F6CA9A286D}"/>
              </a:ext>
            </a:extLst>
          </p:cNvPr>
          <p:cNvCxnSpPr>
            <a:cxnSpLocks/>
            <a:stCxn id="59" idx="3"/>
            <a:endCxn id="31" idx="1"/>
          </p:cNvCxnSpPr>
          <p:nvPr/>
        </p:nvCxnSpPr>
        <p:spPr>
          <a:xfrm>
            <a:off x="6577562" y="4777921"/>
            <a:ext cx="846806" cy="55750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2A1A375F-0862-4949-A31C-1CDA1446F1C0}"/>
              </a:ext>
            </a:extLst>
          </p:cNvPr>
          <p:cNvCxnSpPr>
            <a:cxnSpLocks/>
            <a:stCxn id="29" idx="1"/>
            <a:endCxn id="25" idx="1"/>
          </p:cNvCxnSpPr>
          <p:nvPr/>
        </p:nvCxnSpPr>
        <p:spPr>
          <a:xfrm rot="10800000" flipH="1">
            <a:off x="7287623" y="2122738"/>
            <a:ext cx="11075" cy="2154205"/>
          </a:xfrm>
          <a:prstGeom prst="bentConnector3">
            <a:avLst>
              <a:gd name="adj1" fmla="val -206410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D3FE8B3E-9F13-4F38-869F-7C492F5FF25D}"/>
              </a:ext>
            </a:extLst>
          </p:cNvPr>
          <p:cNvCxnSpPr>
            <a:cxnSpLocks/>
            <a:stCxn id="29" idx="2"/>
            <a:endCxn id="31" idx="0"/>
          </p:cNvCxnSpPr>
          <p:nvPr/>
        </p:nvCxnSpPr>
        <p:spPr>
          <a:xfrm rot="16200000" flipH="1">
            <a:off x="8076876" y="4707233"/>
            <a:ext cx="550655" cy="33640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A03EBB36-5DDD-48FB-AB12-16883BCB5631}"/>
              </a:ext>
            </a:extLst>
          </p:cNvPr>
          <p:cNvSpPr txBox="1"/>
          <p:nvPr/>
        </p:nvSpPr>
        <p:spPr>
          <a:xfrm>
            <a:off x="2593374" y="1797749"/>
            <a:ext cx="1715139" cy="646331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Storm /Wind, ice  (Severity)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96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BE39E896-8761-48AE-B658-59BB15E7E19B}"/>
              </a:ext>
            </a:extLst>
          </p:cNvPr>
          <p:cNvSpPr txBox="1"/>
          <p:nvPr/>
        </p:nvSpPr>
        <p:spPr>
          <a:xfrm>
            <a:off x="2635713" y="2846194"/>
            <a:ext cx="1715139" cy="646331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Fire (Severity, Frequency)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F221BB1-3F62-47DF-9E13-83EE3A3B9773}"/>
              </a:ext>
            </a:extLst>
          </p:cNvPr>
          <p:cNvSpPr/>
          <p:nvPr/>
        </p:nvSpPr>
        <p:spPr>
          <a:xfrm>
            <a:off x="0" y="-60960"/>
            <a:ext cx="12192000" cy="7237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C92395-8CF4-42F0-8BEA-435C6091F289}"/>
              </a:ext>
            </a:extLst>
          </p:cNvPr>
          <p:cNvSpPr txBox="1"/>
          <p:nvPr/>
        </p:nvSpPr>
        <p:spPr>
          <a:xfrm>
            <a:off x="7298699" y="53457"/>
            <a:ext cx="1478279" cy="646331"/>
          </a:xfrm>
          <a:prstGeom prst="rect">
            <a:avLst/>
          </a:prstGeom>
          <a:solidFill>
            <a:srgbClr val="C55A1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ENV CHANGE Drivers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4459B6-F121-48FD-82C1-25C20B832303}"/>
              </a:ext>
            </a:extLst>
          </p:cNvPr>
          <p:cNvSpPr txBox="1"/>
          <p:nvPr/>
        </p:nvSpPr>
        <p:spPr>
          <a:xfrm flipH="1">
            <a:off x="10497606" y="138499"/>
            <a:ext cx="161544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ENV. TARGET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322B81-C770-4B7C-B69B-FE3183362D0A}"/>
              </a:ext>
            </a:extLst>
          </p:cNvPr>
          <p:cNvCxnSpPr>
            <a:cxnSpLocks/>
          </p:cNvCxnSpPr>
          <p:nvPr/>
        </p:nvCxnSpPr>
        <p:spPr>
          <a:xfrm flipV="1">
            <a:off x="182880" y="698302"/>
            <a:ext cx="11887200" cy="394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3887533-AD0E-4F35-B46B-C9F14EA34C1F}"/>
              </a:ext>
            </a:extLst>
          </p:cNvPr>
          <p:cNvSpPr txBox="1"/>
          <p:nvPr/>
        </p:nvSpPr>
        <p:spPr>
          <a:xfrm>
            <a:off x="7298699" y="1522572"/>
            <a:ext cx="2317741" cy="1200329"/>
          </a:xfrm>
          <a:prstGeom prst="rect">
            <a:avLst/>
          </a:prstGeom>
          <a:solidFill>
            <a:srgbClr val="C55A1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Adjacent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Native Veg </a:t>
            </a:r>
            <a:b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</a:b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(ex meadow or  forest type …structure ..area measure etc.)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341C7F-C831-44C8-936C-985B0406BD48}"/>
              </a:ext>
            </a:extLst>
          </p:cNvPr>
          <p:cNvSpPr txBox="1"/>
          <p:nvPr/>
        </p:nvSpPr>
        <p:spPr>
          <a:xfrm>
            <a:off x="10500505" y="2828835"/>
            <a:ext cx="1508615" cy="1754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Riparian Habitat (type /structure (cover) /inundation (metrics)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516E7E-3014-4391-A7D9-A15FDB9627D2}"/>
              </a:ext>
            </a:extLst>
          </p:cNvPr>
          <p:cNvSpPr txBox="1"/>
          <p:nvPr/>
        </p:nvSpPr>
        <p:spPr>
          <a:xfrm>
            <a:off x="10515599" y="4692107"/>
            <a:ext cx="1493521" cy="1200329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Stream Flow (quantity, temperature, timing, rate)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CBF818-BFD3-4B9D-AA83-7A9A81186951}"/>
              </a:ext>
            </a:extLst>
          </p:cNvPr>
          <p:cNvSpPr txBox="1"/>
          <p:nvPr/>
        </p:nvSpPr>
        <p:spPr>
          <a:xfrm>
            <a:off x="7424368" y="5150762"/>
            <a:ext cx="2192072" cy="369332"/>
          </a:xfrm>
          <a:prstGeom prst="rect">
            <a:avLst/>
          </a:prstGeom>
          <a:solidFill>
            <a:srgbClr val="C55A1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(Free) Water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Availab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0ABD1F-3A6D-4598-94C2-888C534D40D2}"/>
              </a:ext>
            </a:extLst>
          </p:cNvPr>
          <p:cNvSpPr txBox="1"/>
          <p:nvPr/>
        </p:nvSpPr>
        <p:spPr>
          <a:xfrm>
            <a:off x="7616650" y="2760884"/>
            <a:ext cx="1792756" cy="2830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# growing days, etc.)</a:t>
            </a:r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3E943D-240A-4BD2-BD80-BC15689FC248}"/>
              </a:ext>
            </a:extLst>
          </p:cNvPr>
          <p:cNvSpPr txBox="1"/>
          <p:nvPr/>
        </p:nvSpPr>
        <p:spPr>
          <a:xfrm>
            <a:off x="7616650" y="3080590"/>
            <a:ext cx="1764283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phenology (sync/not)</a:t>
            </a:r>
            <a:endParaRPr lang="en-US" sz="1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11FBEE8-BE22-492A-8E8B-167C784810E9}"/>
              </a:ext>
            </a:extLst>
          </p:cNvPr>
          <p:cNvSpPr txBox="1"/>
          <p:nvPr/>
        </p:nvSpPr>
        <p:spPr>
          <a:xfrm>
            <a:off x="7625360" y="3386827"/>
            <a:ext cx="1792756" cy="2853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 err="1">
                <a:effectLst/>
                <a:latin typeface="Calibri" panose="020F0502020204030204" pitchFamily="34" charset="0"/>
              </a:rPr>
              <a:t>oblig</a:t>
            </a: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. Pollinators</a:t>
            </a:r>
            <a:r>
              <a:rPr lang="en-US" sz="1200" dirty="0"/>
              <a:t> 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888C7A5E-57D4-4359-B92F-EEBF603E2ACF}"/>
              </a:ext>
            </a:extLst>
          </p:cNvPr>
          <p:cNvCxnSpPr>
            <a:cxnSpLocks/>
            <a:stCxn id="31" idx="3"/>
            <a:endCxn id="28" idx="1"/>
          </p:cNvCxnSpPr>
          <p:nvPr/>
        </p:nvCxnSpPr>
        <p:spPr>
          <a:xfrm flipV="1">
            <a:off x="9616440" y="5292272"/>
            <a:ext cx="899159" cy="431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C87F01D2-8DA1-4016-BD4B-4849D1450B72}"/>
              </a:ext>
            </a:extLst>
          </p:cNvPr>
          <p:cNvCxnSpPr>
            <a:cxnSpLocks/>
            <a:stCxn id="25" idx="3"/>
            <a:endCxn id="26" idx="1"/>
          </p:cNvCxnSpPr>
          <p:nvPr/>
        </p:nvCxnSpPr>
        <p:spPr>
          <a:xfrm>
            <a:off x="9616440" y="2122737"/>
            <a:ext cx="884065" cy="158326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A6E7B5B3-2AD4-4141-99AD-F742096EFE56}"/>
              </a:ext>
            </a:extLst>
          </p:cNvPr>
          <p:cNvSpPr txBox="1"/>
          <p:nvPr/>
        </p:nvSpPr>
        <p:spPr>
          <a:xfrm>
            <a:off x="95140" y="904461"/>
            <a:ext cx="255428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i="0" u="none" strike="noStrike" dirty="0" err="1">
                <a:effectLst/>
                <a:latin typeface="Calibri" panose="020F0502020204030204" pitchFamily="34" charset="0"/>
              </a:rPr>
              <a:t>PaleoClimate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 Refugia (H)</a:t>
            </a:r>
            <a:r>
              <a:rPr lang="en-US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73FA57-9CC9-45E1-9116-A3536F6BB368}"/>
              </a:ext>
            </a:extLst>
          </p:cNvPr>
          <p:cNvSpPr txBox="1"/>
          <p:nvPr/>
        </p:nvSpPr>
        <p:spPr>
          <a:xfrm>
            <a:off x="95754" y="47298"/>
            <a:ext cx="207264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Climate Legacy</a:t>
            </a:r>
            <a:endParaRPr lang="en-US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09F51ED-E0F0-4F8E-9765-1D9298AC66A0}"/>
              </a:ext>
            </a:extLst>
          </p:cNvPr>
          <p:cNvCxnSpPr>
            <a:cxnSpLocks/>
          </p:cNvCxnSpPr>
          <p:nvPr/>
        </p:nvCxnSpPr>
        <p:spPr>
          <a:xfrm>
            <a:off x="2649429" y="1089127"/>
            <a:ext cx="8605384" cy="17397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E13AB06-1772-43B3-8343-EA4FA941D267}"/>
              </a:ext>
            </a:extLst>
          </p:cNvPr>
          <p:cNvSpPr txBox="1"/>
          <p:nvPr/>
        </p:nvSpPr>
        <p:spPr>
          <a:xfrm>
            <a:off x="7588177" y="5590144"/>
            <a:ext cx="1792756" cy="2830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Drought measure</a:t>
            </a:r>
            <a:endParaRPr lang="en-US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673CD3-D516-4850-9098-F890C4324F54}"/>
              </a:ext>
            </a:extLst>
          </p:cNvPr>
          <p:cNvSpPr txBox="1"/>
          <p:nvPr/>
        </p:nvSpPr>
        <p:spPr>
          <a:xfrm>
            <a:off x="3401837" y="6352907"/>
            <a:ext cx="317572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Groundwater</a:t>
            </a:r>
            <a:r>
              <a:rPr lang="en-US" dirty="0">
                <a:solidFill>
                  <a:schemeClr val="bg1"/>
                </a:solidFill>
              </a:rPr>
              <a:t>  (store /pumping)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AE67E65-F2C0-40C8-99E5-C351768F81A3}"/>
              </a:ext>
            </a:extLst>
          </p:cNvPr>
          <p:cNvSpPr txBox="1"/>
          <p:nvPr/>
        </p:nvSpPr>
        <p:spPr>
          <a:xfrm>
            <a:off x="4893302" y="1318250"/>
            <a:ext cx="1751096" cy="369332"/>
          </a:xfrm>
          <a:prstGeom prst="rect">
            <a:avLst/>
          </a:prstGeom>
          <a:solidFill>
            <a:srgbClr val="5B9BD5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Herbivory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531E254E-8B76-41F6-96F6-A65173E77978}"/>
              </a:ext>
            </a:extLst>
          </p:cNvPr>
          <p:cNvCxnSpPr>
            <a:cxnSpLocks/>
            <a:stCxn id="23" idx="2"/>
            <a:endCxn id="31" idx="1"/>
          </p:cNvCxnSpPr>
          <p:nvPr/>
        </p:nvCxnSpPr>
        <p:spPr>
          <a:xfrm rot="16200000" flipH="1">
            <a:off x="4537374" y="2448433"/>
            <a:ext cx="1842903" cy="39310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41D7CC4-FE23-492A-9EF4-8C1052F7D07F}"/>
              </a:ext>
            </a:extLst>
          </p:cNvPr>
          <p:cNvSpPr txBox="1"/>
          <p:nvPr/>
        </p:nvSpPr>
        <p:spPr>
          <a:xfrm>
            <a:off x="7287624" y="3953776"/>
            <a:ext cx="1792756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Soil moisture</a:t>
            </a:r>
            <a:r>
              <a:rPr lang="en-US" dirty="0">
                <a:solidFill>
                  <a:schemeClr val="bg1"/>
                </a:solidFill>
              </a:rPr>
              <a:t>  (store measure)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558CBD81-A48D-427E-8CC6-A1AB20B6B84D}"/>
              </a:ext>
            </a:extLst>
          </p:cNvPr>
          <p:cNvCxnSpPr>
            <a:cxnSpLocks/>
            <a:stCxn id="23" idx="3"/>
            <a:endCxn id="25" idx="1"/>
          </p:cNvCxnSpPr>
          <p:nvPr/>
        </p:nvCxnSpPr>
        <p:spPr>
          <a:xfrm flipV="1">
            <a:off x="4350852" y="2122737"/>
            <a:ext cx="2947847" cy="104662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3D579743-7F64-41BC-953C-069B98AC951A}"/>
              </a:ext>
            </a:extLst>
          </p:cNvPr>
          <p:cNvCxnSpPr>
            <a:cxnSpLocks/>
            <a:stCxn id="24" idx="3"/>
            <a:endCxn id="25" idx="1"/>
          </p:cNvCxnSpPr>
          <p:nvPr/>
        </p:nvCxnSpPr>
        <p:spPr>
          <a:xfrm>
            <a:off x="6644398" y="1502916"/>
            <a:ext cx="654301" cy="61982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54FA7097-0E35-4011-AE4E-B02560394310}"/>
              </a:ext>
            </a:extLst>
          </p:cNvPr>
          <p:cNvCxnSpPr>
            <a:cxnSpLocks/>
            <a:stCxn id="23" idx="3"/>
            <a:endCxn id="29" idx="1"/>
          </p:cNvCxnSpPr>
          <p:nvPr/>
        </p:nvCxnSpPr>
        <p:spPr>
          <a:xfrm>
            <a:off x="4350852" y="3169360"/>
            <a:ext cx="2936772" cy="110758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3FA8A01A-6E83-4B54-94B9-2269B4EDC506}"/>
              </a:ext>
            </a:extLst>
          </p:cNvPr>
          <p:cNvSpPr txBox="1"/>
          <p:nvPr/>
        </p:nvSpPr>
        <p:spPr>
          <a:xfrm>
            <a:off x="4815088" y="138499"/>
            <a:ext cx="2270109" cy="369332"/>
          </a:xfrm>
          <a:prstGeom prst="rect">
            <a:avLst/>
          </a:prstGeom>
          <a:solidFill>
            <a:srgbClr val="5B9BD5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DRIVERS (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Mgmt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Influ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0148A1B-35D3-47E7-9474-107674CD11F6}"/>
              </a:ext>
            </a:extLst>
          </p:cNvPr>
          <p:cNvSpPr txBox="1"/>
          <p:nvPr/>
        </p:nvSpPr>
        <p:spPr>
          <a:xfrm>
            <a:off x="4784806" y="4454755"/>
            <a:ext cx="1792756" cy="646331"/>
          </a:xfrm>
          <a:prstGeom prst="rect">
            <a:avLst/>
          </a:prstGeom>
          <a:solidFill>
            <a:srgbClr val="5B9BD5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Water diversion /restrict flow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7689CFF3-A77A-4BBD-90BD-E1F6CA9A286D}"/>
              </a:ext>
            </a:extLst>
          </p:cNvPr>
          <p:cNvCxnSpPr>
            <a:cxnSpLocks/>
            <a:stCxn id="59" idx="3"/>
            <a:endCxn id="31" idx="1"/>
          </p:cNvCxnSpPr>
          <p:nvPr/>
        </p:nvCxnSpPr>
        <p:spPr>
          <a:xfrm>
            <a:off x="6577562" y="4777921"/>
            <a:ext cx="846806" cy="55750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2A1A375F-0862-4949-A31C-1CDA1446F1C0}"/>
              </a:ext>
            </a:extLst>
          </p:cNvPr>
          <p:cNvCxnSpPr>
            <a:cxnSpLocks/>
            <a:stCxn id="29" idx="1"/>
            <a:endCxn id="25" idx="1"/>
          </p:cNvCxnSpPr>
          <p:nvPr/>
        </p:nvCxnSpPr>
        <p:spPr>
          <a:xfrm rot="10800000" flipH="1">
            <a:off x="7287623" y="2122738"/>
            <a:ext cx="11075" cy="2154205"/>
          </a:xfrm>
          <a:prstGeom prst="bentConnector3">
            <a:avLst>
              <a:gd name="adj1" fmla="val -206410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D3FE8B3E-9F13-4F38-869F-7C492F5FF25D}"/>
              </a:ext>
            </a:extLst>
          </p:cNvPr>
          <p:cNvCxnSpPr>
            <a:cxnSpLocks/>
            <a:stCxn id="29" idx="2"/>
            <a:endCxn id="31" idx="0"/>
          </p:cNvCxnSpPr>
          <p:nvPr/>
        </p:nvCxnSpPr>
        <p:spPr>
          <a:xfrm rot="16200000" flipH="1">
            <a:off x="8076876" y="4707233"/>
            <a:ext cx="550655" cy="33640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CA2138F-E263-4CEE-8647-C6DFF48E5F53}"/>
              </a:ext>
            </a:extLst>
          </p:cNvPr>
          <p:cNvSpPr txBox="1"/>
          <p:nvPr/>
        </p:nvSpPr>
        <p:spPr>
          <a:xfrm>
            <a:off x="61070" y="1779800"/>
            <a:ext cx="203857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Forest/Land </a:t>
            </a:r>
            <a:r>
              <a:rPr lang="en-US" sz="1800" b="0" i="0" u="none" strike="noStrike" dirty="0" err="1">
                <a:effectLst/>
                <a:latin typeface="Calibri" panose="020F0502020204030204" pitchFamily="34" charset="0"/>
              </a:rPr>
              <a:t>Mgmt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 Practice (+Changes)</a:t>
            </a:r>
            <a:r>
              <a:rPr lang="en-US" dirty="0"/>
              <a:t>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AC83FF-7BD3-464D-9457-7B1E1C7553D8}"/>
              </a:ext>
            </a:extLst>
          </p:cNvPr>
          <p:cNvSpPr txBox="1"/>
          <p:nvPr/>
        </p:nvSpPr>
        <p:spPr>
          <a:xfrm>
            <a:off x="78163" y="2608972"/>
            <a:ext cx="2069519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Ag Practices (grazing </a:t>
            </a:r>
            <a:r>
              <a:rPr lang="en-US" dirty="0">
                <a:latin typeface="Calibri" panose="020F0502020204030204" pitchFamily="34" charset="0"/>
              </a:rPr>
              <a:t>/</a:t>
            </a:r>
            <a:r>
              <a:rPr lang="en-US" dirty="0" err="1">
                <a:latin typeface="Calibri" panose="020F0502020204030204" pitchFamily="34" charset="0"/>
              </a:rPr>
              <a:t>invasives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)</a:t>
            </a:r>
            <a:r>
              <a:rPr lang="en-US" dirty="0"/>
              <a:t>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8D4AC71-65F2-4CE4-919D-995119648B87}"/>
              </a:ext>
            </a:extLst>
          </p:cNvPr>
          <p:cNvSpPr txBox="1"/>
          <p:nvPr/>
        </p:nvSpPr>
        <p:spPr>
          <a:xfrm>
            <a:off x="109113" y="3560383"/>
            <a:ext cx="203857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Ag Practices (water withdrawal /</a:t>
            </a:r>
            <a:r>
              <a:rPr lang="en-US" sz="1800" b="0" i="0" u="none" strike="noStrike" dirty="0" err="1">
                <a:effectLst/>
                <a:latin typeface="Calibri" panose="020F0502020204030204" pitchFamily="34" charset="0"/>
              </a:rPr>
              <a:t>pollu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.)</a:t>
            </a:r>
            <a:r>
              <a:rPr lang="en-US" dirty="0"/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15FDFF8-39E4-4147-BDF2-5016C0C14E7A}"/>
              </a:ext>
            </a:extLst>
          </p:cNvPr>
          <p:cNvSpPr txBox="1"/>
          <p:nvPr/>
        </p:nvSpPr>
        <p:spPr>
          <a:xfrm>
            <a:off x="76310" y="4306224"/>
            <a:ext cx="2062488" cy="36933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Urban (withdrawal)</a:t>
            </a:r>
            <a:r>
              <a:rPr lang="en-US" dirty="0"/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CDFFD5A-791D-4706-BF8F-1E3280D293CC}"/>
              </a:ext>
            </a:extLst>
          </p:cNvPr>
          <p:cNvSpPr txBox="1"/>
          <p:nvPr/>
        </p:nvSpPr>
        <p:spPr>
          <a:xfrm>
            <a:off x="73240" y="4807413"/>
            <a:ext cx="205740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Urban (landcover /Imperious Surf))</a:t>
            </a:r>
            <a:r>
              <a:rPr lang="en-US" dirty="0"/>
              <a:t>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0B5659-12C0-4345-AFDA-0B7DB9D0C8E8}"/>
              </a:ext>
            </a:extLst>
          </p:cNvPr>
          <p:cNvSpPr txBox="1"/>
          <p:nvPr/>
        </p:nvSpPr>
        <p:spPr>
          <a:xfrm>
            <a:off x="2658750" y="-37180"/>
            <a:ext cx="1615440" cy="646331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DISTURBANCE (EVENT/FREQ)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E041B5-3DE3-454F-9C20-A2A3D9788650}"/>
              </a:ext>
            </a:extLst>
          </p:cNvPr>
          <p:cNvSpPr txBox="1"/>
          <p:nvPr/>
        </p:nvSpPr>
        <p:spPr>
          <a:xfrm>
            <a:off x="2593374" y="1797749"/>
            <a:ext cx="1715139" cy="646331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Storm /Wind, ice  (Severity)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3273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BF221BB1-3F62-47DF-9E13-83EE3A3B9773}"/>
              </a:ext>
            </a:extLst>
          </p:cNvPr>
          <p:cNvSpPr/>
          <p:nvPr/>
        </p:nvSpPr>
        <p:spPr>
          <a:xfrm>
            <a:off x="0" y="0"/>
            <a:ext cx="12192000" cy="7237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C92395-8CF4-42F0-8BEA-435C6091F289}"/>
              </a:ext>
            </a:extLst>
          </p:cNvPr>
          <p:cNvSpPr txBox="1"/>
          <p:nvPr/>
        </p:nvSpPr>
        <p:spPr>
          <a:xfrm>
            <a:off x="7298699" y="53457"/>
            <a:ext cx="1478279" cy="646331"/>
          </a:xfrm>
          <a:prstGeom prst="rect">
            <a:avLst/>
          </a:prstGeom>
          <a:solidFill>
            <a:srgbClr val="C55A1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ENV CHANGE Drivers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4459B6-F121-48FD-82C1-25C20B832303}"/>
              </a:ext>
            </a:extLst>
          </p:cNvPr>
          <p:cNvSpPr txBox="1"/>
          <p:nvPr/>
        </p:nvSpPr>
        <p:spPr>
          <a:xfrm flipH="1">
            <a:off x="10497606" y="138499"/>
            <a:ext cx="161544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ENV. TARGET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322B81-C770-4B7C-B69B-FE3183362D0A}"/>
              </a:ext>
            </a:extLst>
          </p:cNvPr>
          <p:cNvCxnSpPr>
            <a:cxnSpLocks/>
          </p:cNvCxnSpPr>
          <p:nvPr/>
        </p:nvCxnSpPr>
        <p:spPr>
          <a:xfrm flipV="1">
            <a:off x="182880" y="698302"/>
            <a:ext cx="11887200" cy="394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3887533-AD0E-4F35-B46B-C9F14EA34C1F}"/>
              </a:ext>
            </a:extLst>
          </p:cNvPr>
          <p:cNvSpPr txBox="1"/>
          <p:nvPr/>
        </p:nvSpPr>
        <p:spPr>
          <a:xfrm>
            <a:off x="7298699" y="1522572"/>
            <a:ext cx="2317741" cy="1200329"/>
          </a:xfrm>
          <a:prstGeom prst="rect">
            <a:avLst/>
          </a:prstGeom>
          <a:solidFill>
            <a:srgbClr val="C55A1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Adjacent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Native Veg </a:t>
            </a:r>
            <a:b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</a:b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(ex meadow or  forest type …structure ..area measure etc.)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341C7F-C831-44C8-936C-985B0406BD48}"/>
              </a:ext>
            </a:extLst>
          </p:cNvPr>
          <p:cNvSpPr txBox="1"/>
          <p:nvPr/>
        </p:nvSpPr>
        <p:spPr>
          <a:xfrm>
            <a:off x="10500505" y="2828835"/>
            <a:ext cx="1508615" cy="1754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Riparian Habitat (type /structure (cover) /inundation (metrics)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516E7E-3014-4391-A7D9-A15FDB9627D2}"/>
              </a:ext>
            </a:extLst>
          </p:cNvPr>
          <p:cNvSpPr txBox="1"/>
          <p:nvPr/>
        </p:nvSpPr>
        <p:spPr>
          <a:xfrm>
            <a:off x="10515599" y="4692107"/>
            <a:ext cx="1493521" cy="1200329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Stream Flow (quantity, temperature, timing, rate)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CBF818-BFD3-4B9D-AA83-7A9A81186951}"/>
              </a:ext>
            </a:extLst>
          </p:cNvPr>
          <p:cNvSpPr txBox="1"/>
          <p:nvPr/>
        </p:nvSpPr>
        <p:spPr>
          <a:xfrm>
            <a:off x="7424368" y="5150762"/>
            <a:ext cx="2192072" cy="369332"/>
          </a:xfrm>
          <a:prstGeom prst="rect">
            <a:avLst/>
          </a:prstGeom>
          <a:solidFill>
            <a:srgbClr val="C55A1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(Free) Water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Availab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0ABD1F-3A6D-4598-94C2-888C534D40D2}"/>
              </a:ext>
            </a:extLst>
          </p:cNvPr>
          <p:cNvSpPr txBox="1"/>
          <p:nvPr/>
        </p:nvSpPr>
        <p:spPr>
          <a:xfrm>
            <a:off x="7616650" y="2760884"/>
            <a:ext cx="1792756" cy="2830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# growing days, etc.)</a:t>
            </a:r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3E943D-240A-4BD2-BD80-BC15689FC248}"/>
              </a:ext>
            </a:extLst>
          </p:cNvPr>
          <p:cNvSpPr txBox="1"/>
          <p:nvPr/>
        </p:nvSpPr>
        <p:spPr>
          <a:xfrm>
            <a:off x="7616650" y="3080590"/>
            <a:ext cx="1764283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phenology (sync/not)</a:t>
            </a:r>
            <a:endParaRPr lang="en-US" sz="1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11FBEE8-BE22-492A-8E8B-167C784810E9}"/>
              </a:ext>
            </a:extLst>
          </p:cNvPr>
          <p:cNvSpPr txBox="1"/>
          <p:nvPr/>
        </p:nvSpPr>
        <p:spPr>
          <a:xfrm>
            <a:off x="7625360" y="3386827"/>
            <a:ext cx="1792756" cy="2853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 err="1">
                <a:effectLst/>
                <a:latin typeface="Calibri" panose="020F0502020204030204" pitchFamily="34" charset="0"/>
              </a:rPr>
              <a:t>oblig</a:t>
            </a: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. Pollinators</a:t>
            </a:r>
            <a:r>
              <a:rPr lang="en-US" sz="1200" dirty="0"/>
              <a:t> 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888C7A5E-57D4-4359-B92F-EEBF603E2ACF}"/>
              </a:ext>
            </a:extLst>
          </p:cNvPr>
          <p:cNvCxnSpPr>
            <a:cxnSpLocks/>
            <a:stCxn id="31" idx="3"/>
            <a:endCxn id="28" idx="1"/>
          </p:cNvCxnSpPr>
          <p:nvPr/>
        </p:nvCxnSpPr>
        <p:spPr>
          <a:xfrm flipV="1">
            <a:off x="9616440" y="5292272"/>
            <a:ext cx="899159" cy="431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C87F01D2-8DA1-4016-BD4B-4849D1450B72}"/>
              </a:ext>
            </a:extLst>
          </p:cNvPr>
          <p:cNvCxnSpPr>
            <a:cxnSpLocks/>
            <a:stCxn id="25" idx="3"/>
            <a:endCxn id="26" idx="1"/>
          </p:cNvCxnSpPr>
          <p:nvPr/>
        </p:nvCxnSpPr>
        <p:spPr>
          <a:xfrm>
            <a:off x="9616440" y="2122737"/>
            <a:ext cx="884065" cy="158326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A6E7B5B3-2AD4-4141-99AD-F742096EFE56}"/>
              </a:ext>
            </a:extLst>
          </p:cNvPr>
          <p:cNvSpPr txBox="1"/>
          <p:nvPr/>
        </p:nvSpPr>
        <p:spPr>
          <a:xfrm>
            <a:off x="95140" y="904461"/>
            <a:ext cx="255428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i="0" u="none" strike="noStrike" dirty="0" err="1">
                <a:effectLst/>
                <a:latin typeface="Calibri" panose="020F0502020204030204" pitchFamily="34" charset="0"/>
              </a:rPr>
              <a:t>PaleoClimate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 Refugia (H)</a:t>
            </a:r>
            <a:r>
              <a:rPr lang="en-US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73FA57-9CC9-45E1-9116-A3536F6BB368}"/>
              </a:ext>
            </a:extLst>
          </p:cNvPr>
          <p:cNvSpPr txBox="1"/>
          <p:nvPr/>
        </p:nvSpPr>
        <p:spPr>
          <a:xfrm>
            <a:off x="95754" y="47298"/>
            <a:ext cx="207264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Climate Legacy</a:t>
            </a:r>
            <a:endParaRPr lang="en-US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09F51ED-E0F0-4F8E-9765-1D9298AC66A0}"/>
              </a:ext>
            </a:extLst>
          </p:cNvPr>
          <p:cNvCxnSpPr>
            <a:cxnSpLocks/>
          </p:cNvCxnSpPr>
          <p:nvPr/>
        </p:nvCxnSpPr>
        <p:spPr>
          <a:xfrm>
            <a:off x="2649429" y="1089127"/>
            <a:ext cx="8605384" cy="17397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E13AB06-1772-43B3-8343-EA4FA941D267}"/>
              </a:ext>
            </a:extLst>
          </p:cNvPr>
          <p:cNvSpPr txBox="1"/>
          <p:nvPr/>
        </p:nvSpPr>
        <p:spPr>
          <a:xfrm>
            <a:off x="7588177" y="5590144"/>
            <a:ext cx="1792756" cy="2830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effectLst/>
                <a:latin typeface="Calibri" panose="020F0502020204030204" pitchFamily="34" charset="0"/>
              </a:rPr>
              <a:t>Drought measure</a:t>
            </a:r>
            <a:endParaRPr lang="en-US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673CD3-D516-4850-9098-F890C4324F54}"/>
              </a:ext>
            </a:extLst>
          </p:cNvPr>
          <p:cNvSpPr txBox="1"/>
          <p:nvPr/>
        </p:nvSpPr>
        <p:spPr>
          <a:xfrm>
            <a:off x="3401837" y="6352907"/>
            <a:ext cx="317572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Groundwater</a:t>
            </a:r>
            <a:r>
              <a:rPr lang="en-US" dirty="0">
                <a:solidFill>
                  <a:schemeClr val="bg1"/>
                </a:solidFill>
              </a:rPr>
              <a:t>  (store /pumping)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39E896-8761-48AE-B658-59BB15E7E19B}"/>
              </a:ext>
            </a:extLst>
          </p:cNvPr>
          <p:cNvSpPr txBox="1"/>
          <p:nvPr/>
        </p:nvSpPr>
        <p:spPr>
          <a:xfrm>
            <a:off x="2635713" y="2857025"/>
            <a:ext cx="1715139" cy="646331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Fire (Severity, Frequency)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AE67E65-F2C0-40C8-99E5-C351768F81A3}"/>
              </a:ext>
            </a:extLst>
          </p:cNvPr>
          <p:cNvSpPr txBox="1"/>
          <p:nvPr/>
        </p:nvSpPr>
        <p:spPr>
          <a:xfrm>
            <a:off x="4893302" y="1318250"/>
            <a:ext cx="1751096" cy="369332"/>
          </a:xfrm>
          <a:prstGeom prst="rect">
            <a:avLst/>
          </a:prstGeom>
          <a:solidFill>
            <a:srgbClr val="5B9BD5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Herbivory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531E254E-8B76-41F6-96F6-A65173E77978}"/>
              </a:ext>
            </a:extLst>
          </p:cNvPr>
          <p:cNvCxnSpPr>
            <a:cxnSpLocks/>
            <a:stCxn id="23" idx="2"/>
            <a:endCxn id="31" idx="1"/>
          </p:cNvCxnSpPr>
          <p:nvPr/>
        </p:nvCxnSpPr>
        <p:spPr>
          <a:xfrm rot="16200000" flipH="1">
            <a:off x="4542789" y="2453849"/>
            <a:ext cx="1832072" cy="39310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41D7CC4-FE23-492A-9EF4-8C1052F7D07F}"/>
              </a:ext>
            </a:extLst>
          </p:cNvPr>
          <p:cNvSpPr txBox="1"/>
          <p:nvPr/>
        </p:nvSpPr>
        <p:spPr>
          <a:xfrm>
            <a:off x="7287624" y="3953776"/>
            <a:ext cx="1792756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Soil moisture</a:t>
            </a:r>
            <a:r>
              <a:rPr lang="en-US" dirty="0">
                <a:solidFill>
                  <a:schemeClr val="bg1"/>
                </a:solidFill>
              </a:rPr>
              <a:t>  (store measure)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558CBD81-A48D-427E-8CC6-A1AB20B6B84D}"/>
              </a:ext>
            </a:extLst>
          </p:cNvPr>
          <p:cNvCxnSpPr>
            <a:cxnSpLocks/>
            <a:stCxn id="23" idx="3"/>
            <a:endCxn id="25" idx="1"/>
          </p:cNvCxnSpPr>
          <p:nvPr/>
        </p:nvCxnSpPr>
        <p:spPr>
          <a:xfrm flipV="1">
            <a:off x="4350852" y="2122737"/>
            <a:ext cx="2947847" cy="105745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3D579743-7F64-41BC-953C-069B98AC951A}"/>
              </a:ext>
            </a:extLst>
          </p:cNvPr>
          <p:cNvCxnSpPr>
            <a:cxnSpLocks/>
            <a:stCxn id="24" idx="3"/>
            <a:endCxn id="25" idx="1"/>
          </p:cNvCxnSpPr>
          <p:nvPr/>
        </p:nvCxnSpPr>
        <p:spPr>
          <a:xfrm>
            <a:off x="6644398" y="1502916"/>
            <a:ext cx="654301" cy="61982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54FA7097-0E35-4011-AE4E-B02560394310}"/>
              </a:ext>
            </a:extLst>
          </p:cNvPr>
          <p:cNvCxnSpPr>
            <a:cxnSpLocks/>
            <a:stCxn id="23" idx="3"/>
            <a:endCxn id="29" idx="1"/>
          </p:cNvCxnSpPr>
          <p:nvPr/>
        </p:nvCxnSpPr>
        <p:spPr>
          <a:xfrm>
            <a:off x="4350852" y="3180191"/>
            <a:ext cx="2936772" cy="109675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3FA8A01A-6E83-4B54-94B9-2269B4EDC506}"/>
              </a:ext>
            </a:extLst>
          </p:cNvPr>
          <p:cNvSpPr txBox="1"/>
          <p:nvPr/>
        </p:nvSpPr>
        <p:spPr>
          <a:xfrm>
            <a:off x="4815088" y="138499"/>
            <a:ext cx="2270109" cy="369332"/>
          </a:xfrm>
          <a:prstGeom prst="rect">
            <a:avLst/>
          </a:prstGeom>
          <a:solidFill>
            <a:srgbClr val="5B9BD5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DRIVERS (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Mgmt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Influ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0148A1B-35D3-47E7-9474-107674CD11F6}"/>
              </a:ext>
            </a:extLst>
          </p:cNvPr>
          <p:cNvSpPr txBox="1"/>
          <p:nvPr/>
        </p:nvSpPr>
        <p:spPr>
          <a:xfrm>
            <a:off x="4784806" y="4454755"/>
            <a:ext cx="1792756" cy="646331"/>
          </a:xfrm>
          <a:prstGeom prst="rect">
            <a:avLst/>
          </a:prstGeom>
          <a:solidFill>
            <a:srgbClr val="5B9BD5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Water diversion /restrict flow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7689CFF3-A77A-4BBD-90BD-E1F6CA9A286D}"/>
              </a:ext>
            </a:extLst>
          </p:cNvPr>
          <p:cNvCxnSpPr>
            <a:cxnSpLocks/>
            <a:stCxn id="59" idx="3"/>
            <a:endCxn id="31" idx="1"/>
          </p:cNvCxnSpPr>
          <p:nvPr/>
        </p:nvCxnSpPr>
        <p:spPr>
          <a:xfrm>
            <a:off x="6577562" y="4777921"/>
            <a:ext cx="846806" cy="55750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2A1A375F-0862-4949-A31C-1CDA1446F1C0}"/>
              </a:ext>
            </a:extLst>
          </p:cNvPr>
          <p:cNvCxnSpPr>
            <a:cxnSpLocks/>
            <a:stCxn id="29" idx="1"/>
            <a:endCxn id="25" idx="1"/>
          </p:cNvCxnSpPr>
          <p:nvPr/>
        </p:nvCxnSpPr>
        <p:spPr>
          <a:xfrm rot="10800000" flipH="1">
            <a:off x="7287623" y="2122738"/>
            <a:ext cx="11075" cy="2154205"/>
          </a:xfrm>
          <a:prstGeom prst="bentConnector3">
            <a:avLst>
              <a:gd name="adj1" fmla="val -206410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D3FE8B3E-9F13-4F38-869F-7C492F5FF25D}"/>
              </a:ext>
            </a:extLst>
          </p:cNvPr>
          <p:cNvCxnSpPr>
            <a:cxnSpLocks/>
            <a:stCxn id="29" idx="2"/>
            <a:endCxn id="31" idx="0"/>
          </p:cNvCxnSpPr>
          <p:nvPr/>
        </p:nvCxnSpPr>
        <p:spPr>
          <a:xfrm rot="16200000" flipH="1">
            <a:off x="8076876" y="4707233"/>
            <a:ext cx="550655" cy="33640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CA2138F-E263-4CEE-8647-C6DFF48E5F53}"/>
              </a:ext>
            </a:extLst>
          </p:cNvPr>
          <p:cNvSpPr txBox="1"/>
          <p:nvPr/>
        </p:nvSpPr>
        <p:spPr>
          <a:xfrm>
            <a:off x="61070" y="1779800"/>
            <a:ext cx="203857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Forest/Land </a:t>
            </a:r>
            <a:r>
              <a:rPr lang="en-US" sz="1800" b="0" i="0" u="none" strike="noStrike" dirty="0" err="1">
                <a:effectLst/>
                <a:latin typeface="Calibri" panose="020F0502020204030204" pitchFamily="34" charset="0"/>
              </a:rPr>
              <a:t>Mgmt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 Practice (+Changes)</a:t>
            </a:r>
            <a:r>
              <a:rPr lang="en-US" dirty="0"/>
              <a:t>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AC83FF-7BD3-464D-9457-7B1E1C7553D8}"/>
              </a:ext>
            </a:extLst>
          </p:cNvPr>
          <p:cNvSpPr txBox="1"/>
          <p:nvPr/>
        </p:nvSpPr>
        <p:spPr>
          <a:xfrm>
            <a:off x="78163" y="2608972"/>
            <a:ext cx="2069519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Ag Practices (grazing </a:t>
            </a:r>
            <a:r>
              <a:rPr lang="en-US" dirty="0">
                <a:latin typeface="Calibri" panose="020F0502020204030204" pitchFamily="34" charset="0"/>
              </a:rPr>
              <a:t>/</a:t>
            </a:r>
            <a:r>
              <a:rPr lang="en-US" dirty="0" err="1">
                <a:latin typeface="Calibri" panose="020F0502020204030204" pitchFamily="34" charset="0"/>
              </a:rPr>
              <a:t>invasives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)</a:t>
            </a:r>
            <a:r>
              <a:rPr lang="en-US" dirty="0"/>
              <a:t>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CF7F45-8373-4044-BEBB-AD65C0944377}"/>
              </a:ext>
            </a:extLst>
          </p:cNvPr>
          <p:cNvSpPr txBox="1"/>
          <p:nvPr/>
        </p:nvSpPr>
        <p:spPr>
          <a:xfrm>
            <a:off x="109113" y="3560383"/>
            <a:ext cx="203857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Ag Practices (water withdrawal /</a:t>
            </a:r>
            <a:r>
              <a:rPr lang="en-US" sz="1800" b="0" i="0" u="none" strike="noStrike" dirty="0" err="1">
                <a:effectLst/>
                <a:latin typeface="Calibri" panose="020F0502020204030204" pitchFamily="34" charset="0"/>
              </a:rPr>
              <a:t>pollu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.)</a:t>
            </a:r>
            <a:r>
              <a:rPr lang="en-US" dirty="0"/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B708277-F8F6-45AE-BD89-8452E93A5856}"/>
              </a:ext>
            </a:extLst>
          </p:cNvPr>
          <p:cNvSpPr txBox="1"/>
          <p:nvPr/>
        </p:nvSpPr>
        <p:spPr>
          <a:xfrm>
            <a:off x="76310" y="4306224"/>
            <a:ext cx="2062488" cy="36933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Urban (withdrawal)</a:t>
            </a:r>
            <a:r>
              <a:rPr lang="en-US" dirty="0"/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DC5694-5C4D-4582-BE01-53A026C55E51}"/>
              </a:ext>
            </a:extLst>
          </p:cNvPr>
          <p:cNvSpPr txBox="1"/>
          <p:nvPr/>
        </p:nvSpPr>
        <p:spPr>
          <a:xfrm>
            <a:off x="73240" y="4807413"/>
            <a:ext cx="205740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Urban (landcover /Imperious Surf))</a:t>
            </a:r>
            <a:r>
              <a:rPr lang="en-US" dirty="0"/>
              <a:t>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4ED45D6-3F39-4189-B605-F2299C6BCBE3}"/>
              </a:ext>
            </a:extLst>
          </p:cNvPr>
          <p:cNvSpPr txBox="1"/>
          <p:nvPr/>
        </p:nvSpPr>
        <p:spPr>
          <a:xfrm>
            <a:off x="119056" y="5630373"/>
            <a:ext cx="249246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Climate Change (T, </a:t>
            </a:r>
            <a:r>
              <a:rPr lang="en-US" sz="1800" b="0" i="0" u="none" strike="noStrike" dirty="0" err="1">
                <a:effectLst/>
                <a:latin typeface="Calibri" panose="020F0502020204030204" pitchFamily="34" charset="0"/>
              </a:rPr>
              <a:t>Prcp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)</a:t>
            </a:r>
            <a:r>
              <a:rPr lang="en-US" dirty="0"/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0590813-D95F-421C-BBE0-CAC588931FB5}"/>
              </a:ext>
            </a:extLst>
          </p:cNvPr>
          <p:cNvSpPr txBox="1"/>
          <p:nvPr/>
        </p:nvSpPr>
        <p:spPr>
          <a:xfrm>
            <a:off x="402835" y="6048373"/>
            <a:ext cx="1387303" cy="27699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</a:t>
            </a:r>
            <a:r>
              <a:rPr lang="en-US" sz="12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Prct</a:t>
            </a: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form) Snow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A4ACAB5-F971-44FA-9E5F-827AB0FA108F}"/>
              </a:ext>
            </a:extLst>
          </p:cNvPr>
          <p:cNvSpPr txBox="1"/>
          <p:nvPr/>
        </p:nvSpPr>
        <p:spPr>
          <a:xfrm>
            <a:off x="414771" y="6337217"/>
            <a:ext cx="1387304" cy="46166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Snowpack (depth, duration)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80C72DF-9D91-47E8-B685-83505A461726}"/>
              </a:ext>
            </a:extLst>
          </p:cNvPr>
          <p:cNvSpPr txBox="1"/>
          <p:nvPr/>
        </p:nvSpPr>
        <p:spPr>
          <a:xfrm>
            <a:off x="95754" y="397818"/>
            <a:ext cx="20726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Climate (Trends)</a:t>
            </a:r>
            <a:r>
              <a:rPr lang="en-US" dirty="0"/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6FE791-E9FF-4C12-B9CD-EACDF3DD3449}"/>
              </a:ext>
            </a:extLst>
          </p:cNvPr>
          <p:cNvSpPr txBox="1"/>
          <p:nvPr/>
        </p:nvSpPr>
        <p:spPr>
          <a:xfrm>
            <a:off x="2658750" y="-37180"/>
            <a:ext cx="1615440" cy="646331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DISTURBANCE (EVENT/FREQ)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371FB14-C454-49CD-8722-9BE04D1E823F}"/>
              </a:ext>
            </a:extLst>
          </p:cNvPr>
          <p:cNvSpPr txBox="1"/>
          <p:nvPr/>
        </p:nvSpPr>
        <p:spPr>
          <a:xfrm>
            <a:off x="2593374" y="1797749"/>
            <a:ext cx="1715139" cy="646331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Storm /Wind, ice  (Severity)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1245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B15705D-5ED4-46D7-8750-A5A683742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740" y="84154"/>
            <a:ext cx="7862737" cy="6065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62AB1D-6750-4BDC-8FE0-FE67953249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168" y="78569"/>
            <a:ext cx="1744815" cy="60935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BC0883-960B-4132-9F98-E415B594C2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6213" y="73476"/>
            <a:ext cx="925223" cy="60935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637A9E5-2AE9-45F2-A5EB-420B72024F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2774" y="1631496"/>
            <a:ext cx="3624059" cy="88130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C3D42F4-EE56-43E5-A03F-3679407B56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7593" y="917041"/>
            <a:ext cx="6030363" cy="64223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81D81F3-67C2-4A29-962F-32174C4E46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71537" y="2558767"/>
            <a:ext cx="3636974" cy="14795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DBDBE25-F503-465F-B625-4C2681AD90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12826" y="1626791"/>
            <a:ext cx="3636976" cy="167796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81AFF7C-62E5-46F3-8374-CC4002473EE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62775" y="4097039"/>
            <a:ext cx="3645736" cy="211382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CD7AEE2-5EBD-4E48-A0EA-A780F19264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66369" y="6303107"/>
            <a:ext cx="7842142" cy="395207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3A89CDF-AD18-448E-9EA6-478B34E8062D}"/>
              </a:ext>
            </a:extLst>
          </p:cNvPr>
          <p:cNvCxnSpPr>
            <a:cxnSpLocks/>
            <a:stCxn id="29" idx="3"/>
          </p:cNvCxnSpPr>
          <p:nvPr/>
        </p:nvCxnSpPr>
        <p:spPr>
          <a:xfrm flipV="1">
            <a:off x="10086833" y="2071657"/>
            <a:ext cx="1200681" cy="4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AADFBA-AE7C-4057-85D2-02B10C7283EC}"/>
              </a:ext>
            </a:extLst>
          </p:cNvPr>
          <p:cNvCxnSpPr>
            <a:cxnSpLocks/>
          </p:cNvCxnSpPr>
          <p:nvPr/>
        </p:nvCxnSpPr>
        <p:spPr>
          <a:xfrm>
            <a:off x="1908682" y="3428999"/>
            <a:ext cx="3025925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94ED579E-B4F3-429F-8467-B6708A687C4F}"/>
              </a:ext>
            </a:extLst>
          </p:cNvPr>
          <p:cNvCxnSpPr>
            <a:cxnSpLocks/>
          </p:cNvCxnSpPr>
          <p:nvPr/>
        </p:nvCxnSpPr>
        <p:spPr>
          <a:xfrm rot="10800000" flipV="1">
            <a:off x="4934607" y="2071657"/>
            <a:ext cx="5638906" cy="1357342"/>
          </a:xfrm>
          <a:prstGeom prst="bentConnector3">
            <a:avLst>
              <a:gd name="adj1" fmla="val 7376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19FF1616-9E50-454F-8FE5-36B99F03DD7D}"/>
              </a:ext>
            </a:extLst>
          </p:cNvPr>
          <p:cNvSpPr/>
          <p:nvPr/>
        </p:nvSpPr>
        <p:spPr>
          <a:xfrm>
            <a:off x="2472089" y="1797337"/>
            <a:ext cx="3881819" cy="274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20000"/>
                  <a:lumOff val="80000"/>
                  <a:alpha val="43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A5BE97E-A9E9-4A71-8976-BE0F3448F58F}"/>
              </a:ext>
            </a:extLst>
          </p:cNvPr>
          <p:cNvSpPr/>
          <p:nvPr/>
        </p:nvSpPr>
        <p:spPr>
          <a:xfrm>
            <a:off x="6719279" y="6477000"/>
            <a:ext cx="3636974" cy="2663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3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8AB5D-A499-4715-B8EA-E3B6A59FFDEB}"/>
              </a:ext>
            </a:extLst>
          </p:cNvPr>
          <p:cNvSpPr txBox="1"/>
          <p:nvPr/>
        </p:nvSpPr>
        <p:spPr>
          <a:xfrm>
            <a:off x="814879" y="128985"/>
            <a:ext cx="1077414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ighlight>
                  <a:srgbClr val="8FAADC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Targets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--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Conservation targets for the prioritization tool</a:t>
            </a:r>
          </a:p>
          <a:p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>
                <a:effectLst/>
                <a:highlight>
                  <a:srgbClr val="8FAADC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Ecosystem Targets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Carbon Storage Potential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lead to carbon storage benefits upon restoration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Vulnerability, Catchment-level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relative exposure to projected changes in climate variables at the catchment scale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 list </a:t>
            </a:r>
            <a:r>
              <a:rPr lang="en-US" sz="18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species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are sensitive to the given climate indicator and can be selected for use in target species prioritization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Vulnerability,  Site-level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[site] has data associated with exposure and “sensitivity, adaptive capacity” [ex. “meadows” this = (NDWI) + (NDVI)].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Refugia</a:t>
            </a:r>
            <a:endParaRPr lang="en-US" b="1" u="sng" dirty="0"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refugia indicators can be used to identify [site] for certain species based on the climate variables that they may be most sensitive to.  …Rationale, list </a:t>
            </a:r>
            <a:r>
              <a:rPr lang="en-US" sz="18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species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are sensitive to the given climate indicator and that may benefit from [site] that are refugial for that given indicator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Hydrological importance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indicators are related to water yield within each [site]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Landscape-level Significance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[site] already identified priority conservation areas (ex. NPS or USFS plan, </a:t>
            </a:r>
            <a:r>
              <a:rPr lang="en-US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refugia, etc.)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Quality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quality are categorized as threat indicators and condition indicators</a:t>
            </a: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prioritize [site] in watersheds with high condition and high threats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5D9E4D-73F8-4FF9-9F20-9C8BBC7A8161}"/>
              </a:ext>
            </a:extLst>
          </p:cNvPr>
          <p:cNvSpPr/>
          <p:nvPr/>
        </p:nvSpPr>
        <p:spPr>
          <a:xfrm>
            <a:off x="429208" y="3429000"/>
            <a:ext cx="11569959" cy="112433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4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8AB5D-A499-4715-B8EA-E3B6A59FFDEB}"/>
              </a:ext>
            </a:extLst>
          </p:cNvPr>
          <p:cNvSpPr txBox="1"/>
          <p:nvPr/>
        </p:nvSpPr>
        <p:spPr>
          <a:xfrm>
            <a:off x="814879" y="128985"/>
            <a:ext cx="1077414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ighlight>
                  <a:srgbClr val="8FAADC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Targets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--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Conservation targets for the prioritization tool</a:t>
            </a:r>
          </a:p>
          <a:p>
            <a:pPr>
              <a:spcAft>
                <a:spcPts val="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>
                <a:effectLst/>
                <a:highlight>
                  <a:srgbClr val="8FAADC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Amphibian Species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>
                <a:effectLst/>
                <a:highlight>
                  <a:srgbClr val="8FAADC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Bird Species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>
                <a:effectLst/>
                <a:highlight>
                  <a:srgbClr val="8FAADC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Fish Species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==========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effectLst/>
              </a:rPr>
              <a:t>[TARGET-INDICATOR – </a:t>
            </a:r>
            <a:r>
              <a:rPr lang="en-US" b="1" dirty="0">
                <a:solidFill>
                  <a:srgbClr val="FFC000"/>
                </a:solidFill>
                <a:effectLst/>
              </a:rPr>
              <a:t>Range Indicator</a:t>
            </a:r>
            <a:r>
              <a:rPr lang="en-US" b="1" dirty="0">
                <a:solidFill>
                  <a:schemeClr val="bg1"/>
                </a:solidFill>
                <a:effectLst/>
              </a:rPr>
              <a:t>] …</a:t>
            </a:r>
            <a:r>
              <a:rPr lang="en-US" dirty="0">
                <a:solidFill>
                  <a:schemeClr val="bg1"/>
                </a:solidFill>
                <a:effectLst/>
              </a:rPr>
              <a:t>range indicators are generally at a broader scale than habitat suitability indicators and include factors such as current range, critical habitat, and watersheds with recent observations of the species.</a:t>
            </a:r>
          </a:p>
          <a:p>
            <a:pPr marL="914400" lvl="1"/>
            <a:r>
              <a:rPr lang="en-US" dirty="0">
                <a:solidFill>
                  <a:schemeClr val="bg1"/>
                </a:solidFill>
              </a:rPr>
              <a:t>*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 consider potential habitat for species outside of historic or current range in order to identify [sites] that may be </a:t>
            </a:r>
            <a:r>
              <a:rPr lang="en-US" sz="18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 in the future as species shift their ranges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response to climate change</a:t>
            </a:r>
            <a:endParaRPr lang="en-US" dirty="0">
              <a:solidFill>
                <a:schemeClr val="bg1"/>
              </a:solidFill>
              <a:effectLst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effectLst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effectLst/>
              </a:rPr>
              <a:t>[TARGET-INDICATOR - </a:t>
            </a:r>
            <a:r>
              <a:rPr lang="en-US" b="1" dirty="0">
                <a:solidFill>
                  <a:srgbClr val="FFC000"/>
                </a:solidFill>
                <a:effectLst/>
              </a:rPr>
              <a:t>Suitability Indicator</a:t>
            </a:r>
            <a:r>
              <a:rPr lang="en-US" b="1" dirty="0">
                <a:solidFill>
                  <a:schemeClr val="bg1"/>
                </a:solidFill>
                <a:effectLst/>
              </a:rPr>
              <a:t>] </a:t>
            </a:r>
            <a:r>
              <a:rPr lang="en-US" dirty="0">
                <a:solidFill>
                  <a:srgbClr val="ED7D31"/>
                </a:solidFill>
                <a:effectLst/>
              </a:rPr>
              <a:t>habitat suitability indicators </a:t>
            </a:r>
            <a:r>
              <a:rPr lang="en-US" dirty="0">
                <a:solidFill>
                  <a:schemeClr val="bg1"/>
                </a:solidFill>
                <a:effectLst/>
              </a:rPr>
              <a:t>are generally (though not always) at the scale of the [</a:t>
            </a:r>
            <a:r>
              <a:rPr lang="en-US" dirty="0">
                <a:solidFill>
                  <a:schemeClr val="bg1"/>
                </a:solidFill>
              </a:rPr>
              <a:t>site]</a:t>
            </a:r>
            <a:r>
              <a:rPr lang="en-US" dirty="0">
                <a:solidFill>
                  <a:schemeClr val="bg1"/>
                </a:solidFill>
                <a:effectLst/>
              </a:rPr>
              <a:t> and allow further discernment of [site] for a </a:t>
            </a:r>
            <a:r>
              <a:rPr lang="en-US" dirty="0">
                <a:solidFill>
                  <a:srgbClr val="ED7D31"/>
                </a:solidFill>
                <a:effectLst/>
              </a:rPr>
              <a:t>target species </a:t>
            </a:r>
            <a:r>
              <a:rPr lang="en-US" dirty="0">
                <a:solidFill>
                  <a:schemeClr val="bg1"/>
                </a:solidFill>
                <a:effectLst/>
              </a:rPr>
              <a:t>based on the likely presence of features that may be important for </a:t>
            </a:r>
          </a:p>
          <a:p>
            <a:pPr marL="914400" lvl="1"/>
            <a:r>
              <a:rPr lang="en-US" dirty="0">
                <a:solidFill>
                  <a:schemeClr val="bg1"/>
                </a:solidFill>
                <a:effectLst/>
              </a:rPr>
              <a:t>the </a:t>
            </a:r>
            <a:r>
              <a:rPr lang="en-US" dirty="0">
                <a:solidFill>
                  <a:srgbClr val="ED7D31"/>
                </a:solidFill>
                <a:effectLst/>
              </a:rPr>
              <a:t>species’ habitat</a:t>
            </a:r>
            <a:r>
              <a:rPr lang="en-US" dirty="0">
                <a:solidFill>
                  <a:schemeClr val="bg1"/>
                </a:solidFill>
                <a:effectLst/>
              </a:rPr>
              <a:t>, </a:t>
            </a:r>
          </a:p>
          <a:p>
            <a:pPr marL="1371600" lvl="2"/>
            <a:r>
              <a:rPr lang="en-US" dirty="0">
                <a:solidFill>
                  <a:schemeClr val="bg1"/>
                </a:solidFill>
                <a:effectLst/>
              </a:rPr>
              <a:t>such as a perennial stream, fen, hydrogeomorphic type, and [site] size</a:t>
            </a:r>
          </a:p>
          <a:p>
            <a:pPr>
              <a:spcAft>
                <a:spcPts val="0"/>
              </a:spcAft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8AB5D-A499-4715-B8EA-E3B6A59FFDEB}"/>
              </a:ext>
            </a:extLst>
          </p:cNvPr>
          <p:cNvSpPr txBox="1"/>
          <p:nvPr/>
        </p:nvSpPr>
        <p:spPr>
          <a:xfrm>
            <a:off x="814879" y="128985"/>
            <a:ext cx="107741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ED7D31"/>
                </a:solidFill>
              </a:rPr>
              <a:t>Prioritization</a:t>
            </a:r>
          </a:p>
          <a:p>
            <a:pPr>
              <a:spcAft>
                <a:spcPts val="0"/>
              </a:spcAft>
            </a:pPr>
            <a:endParaRPr lang="en-US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en-US" b="1" dirty="0">
                <a:effectLst/>
                <a:highlight>
                  <a:srgbClr val="00FFFF"/>
                </a:highlight>
              </a:rPr>
              <a:t>[Prioritization Based </a:t>
            </a:r>
            <a:r>
              <a:rPr lang="en-US" b="1" dirty="0">
                <a:highlight>
                  <a:srgbClr val="00FFFF"/>
                </a:highlight>
              </a:rPr>
              <a:t>On]</a:t>
            </a:r>
            <a:endParaRPr lang="en-US" b="1" dirty="0">
              <a:effectLst/>
              <a:highlight>
                <a:srgbClr val="00FFFF"/>
              </a:highlight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</a:rPr>
              <a:t>basis for this prioritization tool (…identified 24 </a:t>
            </a:r>
            <a:r>
              <a:rPr lang="en-US" dirty="0">
                <a:effectLst/>
                <a:highlight>
                  <a:srgbClr val="5B9BD5"/>
                </a:highlight>
              </a:rPr>
              <a:t>conservation targets</a:t>
            </a:r>
            <a:r>
              <a:rPr lang="en-US" dirty="0">
                <a:solidFill>
                  <a:schemeClr val="bg1"/>
                </a:solidFill>
                <a:effectLst/>
              </a:rPr>
              <a:t>) to serve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en-US" b="1" dirty="0">
                <a:effectLst/>
                <a:highlight>
                  <a:srgbClr val="00FFFF"/>
                </a:highlight>
              </a:rPr>
              <a:t>[Multiple Benefits] </a:t>
            </a:r>
            <a:endParaRPr lang="en-US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</a:rPr>
              <a:t>represent multiple benefits associated with [site] and include those related to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</a:rPr>
              <a:t>[ecosystem target] ecosystem </a:t>
            </a:r>
            <a:r>
              <a:rPr lang="en-US" dirty="0">
                <a:solidFill>
                  <a:srgbClr val="FFC000"/>
                </a:solidFill>
                <a:effectLst/>
              </a:rPr>
              <a:t>services and functioning </a:t>
            </a:r>
            <a:r>
              <a:rPr lang="en-US" dirty="0">
                <a:solidFill>
                  <a:schemeClr val="bg1"/>
                </a:solidFill>
                <a:effectLst/>
              </a:rPr>
              <a:t>(e.g., water, climate, and carbon benefits) and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</a:rPr>
              <a:t>[species target[ biodiversity conservation (</a:t>
            </a:r>
            <a:r>
              <a:rPr lang="en-US" dirty="0">
                <a:solidFill>
                  <a:srgbClr val="ED7D31"/>
                </a:solidFill>
                <a:effectLst/>
              </a:rPr>
              <a:t>target species</a:t>
            </a:r>
            <a:r>
              <a:rPr lang="en-US" dirty="0">
                <a:solidFill>
                  <a:schemeClr val="bg1"/>
                </a:solidFill>
                <a:effectLst/>
              </a:rPr>
              <a:t>).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effectLst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highlight>
                  <a:srgbClr val="00FFFF"/>
                </a:highlight>
              </a:rPr>
              <a:t>[PRIORITIZATION SCORE]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</a:rPr>
              <a:t>…include a “multiple benefits” score for each [site] which is the sum of the suggested final scores for the 24 conservation targets.</a:t>
            </a:r>
            <a:endParaRPr lang="en-US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conservation target includes the </a:t>
            </a:r>
            <a:r>
              <a:rPr lang="en-US" dirty="0">
                <a:solidFill>
                  <a:srgbClr val="FFC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final suggested scores </a:t>
            </a: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each </a:t>
            </a:r>
            <a:r>
              <a:rPr lang="en-US" dirty="0">
                <a:solidFill>
                  <a:srgbClr val="ED7D3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species</a:t>
            </a:r>
            <a:r>
              <a:rPr lang="en-US" dirty="0">
                <a:solidFill>
                  <a:srgbClr val="FFC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dirty="0">
                <a:solidFill>
                  <a:srgbClr val="FFC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ecosystem target </a:t>
            </a:r>
            <a:r>
              <a:rPr lang="en-US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 well as </a:t>
            </a: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final “multiple benefits” score for each [site] based on the </a:t>
            </a:r>
            <a:r>
              <a:rPr lang="en-US" dirty="0">
                <a:solidFill>
                  <a:srgbClr val="ED7D3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sum of </a:t>
            </a:r>
            <a:r>
              <a:rPr lang="en-US" dirty="0">
                <a:solidFill>
                  <a:srgbClr val="FFC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normalized final scores for each target</a:t>
            </a: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solidFill>
                <a:schemeClr val="bg1"/>
              </a:solidFill>
              <a:effectLst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chemeClr val="bg1"/>
              </a:solidFill>
              <a:effectLst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959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8AB5D-A499-4715-B8EA-E3B6A59FFDEB}"/>
              </a:ext>
            </a:extLst>
          </p:cNvPr>
          <p:cNvSpPr txBox="1"/>
          <p:nvPr/>
        </p:nvSpPr>
        <p:spPr>
          <a:xfrm>
            <a:off x="814879" y="128985"/>
            <a:ext cx="1077414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[GIS DATA LAYERS – SOURCES]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([Meadow ex.]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Sierra Nevada Multi-Source Meadow Polygons Compilation (v 2.0) shapefile …(UC Davis, Center for Watershed Sciences &amp; USDA Forest Service, Pacific Southwest Region, 2017)</a:t>
            </a:r>
          </a:p>
          <a:p>
            <a:pPr>
              <a:spcAft>
                <a:spcPts val="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[INTERPRETATION AND PRIORITIZATION]</a:t>
            </a:r>
            <a:endParaRPr lang="en-US" sz="1800" b="1" dirty="0">
              <a:solidFill>
                <a:schemeClr val="bg1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either use the </a:t>
            </a:r>
            <a:r>
              <a:rPr lang="en-US" sz="18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scores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conservation target for prioritization, or alternatively use the </a:t>
            </a:r>
            <a:r>
              <a:rPr lang="en-US" sz="18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indicator data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explore alternative scoring approaches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[provide a suggested scoring approach for each target based on its associated indicators]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 itself are generally based on a </a:t>
            </a:r>
            <a:r>
              <a:rPr lang="en-US" sz="18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“flat” weighting scheme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 most indicators receiving equal weight in the final score. -- want to explore different weighting schemes, such as giving more weight to some indicators over others based on the perceived relative importance of those indicators to the given conservation target</a:t>
            </a:r>
            <a:endParaRPr lang="en-US" b="1" dirty="0">
              <a:solidFill>
                <a:schemeClr val="bg1"/>
              </a:solidFill>
              <a:highlight>
                <a:srgbClr val="D3D3D3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1800" b="1" dirty="0">
              <a:solidFill>
                <a:schemeClr val="bg1"/>
              </a:solidFill>
              <a:effectLst/>
              <a:highlight>
                <a:srgbClr val="D3D3D3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[ALTERNATIVES &amp; SENSITIVITY]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n-US" sz="18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 to sort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[site list] according to the values of certain indicators. This approach also provides a way to give more weight to certain indicators over others. By sorting… can generate a </a:t>
            </a:r>
            <a:r>
              <a:rPr lang="en-US" sz="18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ranked list 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conservation target.</a:t>
            </a:r>
            <a:endParaRPr lang="en-US" b="1" dirty="0">
              <a:solidFill>
                <a:schemeClr val="bg1"/>
              </a:solidFill>
              <a:highlight>
                <a:srgbClr val="D3D3D3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1800" b="1" dirty="0">
              <a:solidFill>
                <a:schemeClr val="bg1"/>
              </a:solidFill>
              <a:effectLst/>
              <a:highlight>
                <a:srgbClr val="D3D3D3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[SCALE – IN DECISION-MAKING]</a:t>
            </a:r>
            <a:endParaRPr lang="en-US" b="1" dirty="0">
              <a:solidFill>
                <a:schemeClr val="bg1"/>
              </a:solidFill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first want to “filter” your [site list] to narrow down to a smaller subset based on factors such as accessibility (e.g., distance to the nearest road), hydrogeomorphic type, size, and/or ownership --  may result in a more manageable set of [sites] from which to prioritize</a:t>
            </a:r>
            <a:endParaRPr lang="en-US" sz="1800" b="1" dirty="0">
              <a:solidFill>
                <a:schemeClr val="bg1"/>
              </a:solidFill>
              <a:effectLst/>
              <a:highlight>
                <a:srgbClr val="D3D3D3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D3D3D3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1800" b="1" dirty="0">
              <a:solidFill>
                <a:schemeClr val="bg1"/>
              </a:solidFill>
              <a:effectLst/>
              <a:highlight>
                <a:srgbClr val="D3D3D3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69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C27A8C-AEE4-4536-B334-B8F24CE4B7FD}"/>
              </a:ext>
            </a:extLst>
          </p:cNvPr>
          <p:cNvSpPr txBox="1"/>
          <p:nvPr/>
        </p:nvSpPr>
        <p:spPr>
          <a:xfrm>
            <a:off x="1783081" y="830271"/>
            <a:ext cx="897635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chemeClr val="bg1"/>
                </a:solidFill>
              </a:rPr>
              <a:t>Informing </a:t>
            </a:r>
            <a:r>
              <a:rPr lang="en-US" sz="2800" b="0" i="0" u="none" strike="noStrike" baseline="0" dirty="0">
                <a:solidFill>
                  <a:srgbClr val="ED7D31"/>
                </a:solidFill>
              </a:rPr>
              <a:t>conservation goals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chemeClr val="bg1"/>
                </a:solidFill>
              </a:rPr>
              <a:t>Setting priorities for regional reserve </a:t>
            </a:r>
            <a:r>
              <a:rPr lang="en-US" sz="2800" b="0" i="0" u="none" strike="noStrike" baseline="0" dirty="0">
                <a:solidFill>
                  <a:srgbClr val="ED7D31"/>
                </a:solidFill>
              </a:rPr>
              <a:t>design</a:t>
            </a:r>
            <a:r>
              <a:rPr lang="en-US" sz="2800" b="0" i="0" u="none" strike="noStrike" baseline="0" dirty="0">
                <a:solidFill>
                  <a:schemeClr val="bg1"/>
                </a:solidFill>
              </a:rPr>
              <a:t> </a:t>
            </a:r>
            <a:br>
              <a:rPr lang="en-US" sz="2800" b="0" i="0" u="none" strike="noStrike" baseline="0" dirty="0">
                <a:solidFill>
                  <a:schemeClr val="bg1"/>
                </a:solidFill>
              </a:rPr>
            </a:br>
            <a:r>
              <a:rPr lang="en-US" sz="2800" b="0" i="0" u="none" strike="noStrike" baseline="0" dirty="0">
                <a:solidFill>
                  <a:schemeClr val="bg1"/>
                </a:solidFill>
              </a:rPr>
              <a:t>and off-set </a:t>
            </a:r>
            <a:r>
              <a:rPr lang="en-US" sz="2800" b="0" i="0" u="none" strike="noStrike" baseline="0" dirty="0">
                <a:solidFill>
                  <a:srgbClr val="ED7D31"/>
                </a:solidFill>
              </a:rPr>
              <a:t>mitigation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chemeClr val="bg1"/>
                </a:solidFill>
              </a:rPr>
              <a:t>Informing resource </a:t>
            </a:r>
            <a:r>
              <a:rPr lang="en-US" sz="2800" b="0" i="0" u="none" strike="noStrike" baseline="0" dirty="0">
                <a:solidFill>
                  <a:srgbClr val="ED7D31"/>
                </a:solidFill>
              </a:rPr>
              <a:t>management</a:t>
            </a:r>
            <a:r>
              <a:rPr lang="en-US" sz="2800" b="0" i="0" u="none" strike="noStrike" baseline="0" dirty="0">
                <a:solidFill>
                  <a:schemeClr val="bg1"/>
                </a:solidFill>
              </a:rPr>
              <a:t> needs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chemeClr val="bg1"/>
                </a:solidFill>
              </a:rPr>
              <a:t>Identifying priority </a:t>
            </a:r>
            <a:r>
              <a:rPr lang="en-US" sz="2800" b="0" i="0" u="none" strike="noStrike" baseline="0" dirty="0">
                <a:solidFill>
                  <a:srgbClr val="ED7D31"/>
                </a:solidFill>
              </a:rPr>
              <a:t>information gaps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chemeClr val="bg1"/>
                </a:solidFill>
              </a:rPr>
              <a:t>Prioritizing conservation of </a:t>
            </a:r>
            <a:r>
              <a:rPr lang="en-US" sz="2800" b="0" i="0" u="none" strike="noStrike" baseline="0" dirty="0">
                <a:solidFill>
                  <a:srgbClr val="ED7D31"/>
                </a:solidFill>
              </a:rPr>
              <a:t>unprotected lands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chemeClr val="bg1"/>
                </a:solidFill>
              </a:rPr>
              <a:t>Providing a process for transparent </a:t>
            </a:r>
            <a:r>
              <a:rPr lang="en-US" sz="2800" b="0" i="0" u="none" strike="noStrike" baseline="0" dirty="0">
                <a:solidFill>
                  <a:srgbClr val="ED7D31"/>
                </a:solidFill>
              </a:rPr>
              <a:t>risk assessments</a:t>
            </a:r>
            <a:br>
              <a:rPr lang="en-US" sz="2800" b="0" i="0" u="none" strike="noStrike" baseline="0" dirty="0">
                <a:solidFill>
                  <a:srgbClr val="ED7D31"/>
                </a:solidFill>
              </a:rPr>
            </a:br>
            <a:r>
              <a:rPr lang="en-US" sz="2800" b="0" i="0" u="none" strike="noStrike" baseline="0" dirty="0">
                <a:solidFill>
                  <a:schemeClr val="bg1"/>
                </a:solidFill>
              </a:rPr>
              <a:t>by developers and permit agencies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chemeClr val="bg1"/>
                </a:solidFill>
              </a:rPr>
              <a:t>Identifying </a:t>
            </a:r>
            <a:r>
              <a:rPr lang="en-US" sz="2800" b="0" i="0" u="none" strike="noStrike" baseline="0" dirty="0">
                <a:solidFill>
                  <a:srgbClr val="ED7D31"/>
                </a:solidFill>
              </a:rPr>
              <a:t>potential conflicts </a:t>
            </a:r>
            <a:r>
              <a:rPr lang="en-US" sz="2800" b="0" i="0" u="none" strike="noStrike" baseline="0" dirty="0">
                <a:solidFill>
                  <a:schemeClr val="bg1"/>
                </a:solidFill>
              </a:rPr>
              <a:t>with development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13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25C9D8-5258-48F8-894F-271FE6537D6B}"/>
              </a:ext>
            </a:extLst>
          </p:cNvPr>
          <p:cNvSpPr txBox="1"/>
          <p:nvPr/>
        </p:nvSpPr>
        <p:spPr>
          <a:xfrm>
            <a:off x="657359" y="258492"/>
            <a:ext cx="2895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D7D31"/>
                </a:solidFill>
              </a:rPr>
              <a:t>Value is: </a:t>
            </a:r>
            <a:r>
              <a:rPr lang="en-US" dirty="0">
                <a:solidFill>
                  <a:schemeClr val="bg1"/>
                </a:solidFill>
              </a:rPr>
              <a:t>Species/Biodiversity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6BEEC0-508D-42EF-974B-C94ADA61C150}"/>
              </a:ext>
            </a:extLst>
          </p:cNvPr>
          <p:cNvSpPr txBox="1"/>
          <p:nvPr/>
        </p:nvSpPr>
        <p:spPr>
          <a:xfrm>
            <a:off x="5970144" y="252110"/>
            <a:ext cx="4365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D7D31"/>
                </a:solidFill>
              </a:rPr>
              <a:t>Value is: </a:t>
            </a:r>
            <a:r>
              <a:rPr lang="en-US" dirty="0">
                <a:solidFill>
                  <a:schemeClr val="bg1"/>
                </a:solidFill>
              </a:rPr>
              <a:t>Habitat (Sp. Conservation Potential)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FABF2F-2049-4863-B929-4C6E9C16C8FE}"/>
              </a:ext>
            </a:extLst>
          </p:cNvPr>
          <p:cNvSpPr txBox="1"/>
          <p:nvPr/>
        </p:nvSpPr>
        <p:spPr>
          <a:xfrm>
            <a:off x="687839" y="886540"/>
            <a:ext cx="4285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>
                <a:solidFill>
                  <a:schemeClr val="bg1"/>
                </a:solidFill>
              </a:rPr>
              <a:t> REQUIREMENT: biotic – community-level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6500CB-F736-4DEB-8F9C-4C9C580FC440}"/>
              </a:ext>
            </a:extLst>
          </p:cNvPr>
          <p:cNvSpPr txBox="1"/>
          <p:nvPr/>
        </p:nvSpPr>
        <p:spPr>
          <a:xfrm>
            <a:off x="5970144" y="911188"/>
            <a:ext cx="5284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>
                <a:solidFill>
                  <a:schemeClr val="bg1"/>
                </a:solidFill>
              </a:rPr>
              <a:t> REQUIREMENT: abiotic/environmental – terra </a:t>
            </a:r>
            <a:r>
              <a:rPr lang="en-US" dirty="0" err="1">
                <a:solidFill>
                  <a:schemeClr val="bg1"/>
                </a:solidFill>
              </a:rPr>
              <a:t>firma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DDF7A6-2BC8-49B1-8137-6A4F3F2763D1}"/>
              </a:ext>
            </a:extLst>
          </p:cNvPr>
          <p:cNvSpPr txBox="1"/>
          <p:nvPr/>
        </p:nvSpPr>
        <p:spPr>
          <a:xfrm>
            <a:off x="642119" y="3412810"/>
            <a:ext cx="604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>
                <a:solidFill>
                  <a:schemeClr val="bg1"/>
                </a:solidFill>
              </a:rPr>
              <a:t> REQUIREMENT: Spatial component (proximity, connectivity)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F23AE3-865C-4649-981A-0137E1F4AF44}"/>
              </a:ext>
            </a:extLst>
          </p:cNvPr>
          <p:cNvSpPr txBox="1"/>
          <p:nvPr/>
        </p:nvSpPr>
        <p:spPr>
          <a:xfrm>
            <a:off x="5970144" y="1317546"/>
            <a:ext cx="5810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>
                <a:solidFill>
                  <a:schemeClr val="bg1"/>
                </a:solidFill>
              </a:rPr>
              <a:t> REQUIREMENT: abiotic/environmental – atmospheric*CC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A60501-0DB3-48B3-AB09-881DFBEDC18C}"/>
              </a:ext>
            </a:extLst>
          </p:cNvPr>
          <p:cNvSpPr txBox="1"/>
          <p:nvPr/>
        </p:nvSpPr>
        <p:spPr>
          <a:xfrm>
            <a:off x="647851" y="1280520"/>
            <a:ext cx="4871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>
                <a:solidFill>
                  <a:schemeClr val="bg1"/>
                </a:solidFill>
              </a:rPr>
              <a:t> REQUIREMENT: biotic – habitat (land, aquatic)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83A5EF-11A7-4289-9BEC-98D3061CEF51}"/>
              </a:ext>
            </a:extLst>
          </p:cNvPr>
          <p:cNvSpPr txBox="1"/>
          <p:nvPr/>
        </p:nvSpPr>
        <p:spPr>
          <a:xfrm>
            <a:off x="5970144" y="1713786"/>
            <a:ext cx="4942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>
                <a:solidFill>
                  <a:schemeClr val="bg1"/>
                </a:solidFill>
              </a:rPr>
              <a:t> REQUIREMENT: abiotic/environmental – marine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A67795-5E23-4862-A479-9481F7893301}"/>
              </a:ext>
            </a:extLst>
          </p:cNvPr>
          <p:cNvSpPr txBox="1"/>
          <p:nvPr/>
        </p:nvSpPr>
        <p:spPr>
          <a:xfrm>
            <a:off x="657359" y="3793810"/>
            <a:ext cx="7164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>
                <a:solidFill>
                  <a:schemeClr val="bg1"/>
                </a:solidFill>
              </a:rPr>
              <a:t> REQUIREMENT: Disturbance (fire, flooding, wind/storm, infra-structure)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DD7D5B-3CE9-4F6F-A7F4-0610518FD0D0}"/>
              </a:ext>
            </a:extLst>
          </p:cNvPr>
          <p:cNvSpPr txBox="1"/>
          <p:nvPr/>
        </p:nvSpPr>
        <p:spPr>
          <a:xfrm>
            <a:off x="657359" y="4235770"/>
            <a:ext cx="762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>
                <a:solidFill>
                  <a:schemeClr val="bg1"/>
                </a:solidFill>
              </a:rPr>
              <a:t> REQUIREMENT: Harvest/Removal (logging, hunting/poaching, H-W conflict)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39395B-C01C-4E9E-A59A-8596C89ED697}"/>
              </a:ext>
            </a:extLst>
          </p:cNvPr>
          <p:cNvSpPr txBox="1"/>
          <p:nvPr/>
        </p:nvSpPr>
        <p:spPr>
          <a:xfrm>
            <a:off x="5961529" y="5421290"/>
            <a:ext cx="5455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D7D31"/>
                </a:solidFill>
              </a:rPr>
              <a:t>Value is: </a:t>
            </a:r>
            <a:r>
              <a:rPr lang="en-US" dirty="0">
                <a:solidFill>
                  <a:schemeClr val="bg1"/>
                </a:solidFill>
              </a:rPr>
              <a:t>Resource/Renewable (extraction/consumption)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B9BF45-6856-4D0D-B3DF-4D63199AEC0F}"/>
              </a:ext>
            </a:extLst>
          </p:cNvPr>
          <p:cNvSpPr txBox="1"/>
          <p:nvPr/>
        </p:nvSpPr>
        <p:spPr>
          <a:xfrm>
            <a:off x="5961378" y="6210570"/>
            <a:ext cx="615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D7D31"/>
                </a:solidFill>
              </a:rPr>
              <a:t>Value is: </a:t>
            </a:r>
            <a:r>
              <a:rPr lang="en-US" dirty="0">
                <a:solidFill>
                  <a:schemeClr val="bg1"/>
                </a:solidFill>
              </a:rPr>
              <a:t>Environmental Services (buffer, filtration, storage, ….)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FB8027C-D358-417E-AED8-AFD1D0B6C407}"/>
              </a:ext>
            </a:extLst>
          </p:cNvPr>
          <p:cNvSpPr/>
          <p:nvPr/>
        </p:nvSpPr>
        <p:spPr>
          <a:xfrm>
            <a:off x="5669280" y="5211130"/>
            <a:ext cx="6339840" cy="155543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BF1C23-F436-4896-B4E1-A1D058809C23}"/>
              </a:ext>
            </a:extLst>
          </p:cNvPr>
          <p:cNvSpPr txBox="1"/>
          <p:nvPr/>
        </p:nvSpPr>
        <p:spPr>
          <a:xfrm>
            <a:off x="5961529" y="5825522"/>
            <a:ext cx="460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D7D31"/>
                </a:solidFill>
              </a:rPr>
              <a:t>Value is: </a:t>
            </a:r>
            <a:r>
              <a:rPr lang="en-US" dirty="0">
                <a:solidFill>
                  <a:schemeClr val="bg1"/>
                </a:solidFill>
              </a:rPr>
              <a:t>Resource/Non-Renewable (extraction)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3D236ED-545D-44A1-B970-ECC199E78A4F}"/>
              </a:ext>
            </a:extLst>
          </p:cNvPr>
          <p:cNvCxnSpPr/>
          <p:nvPr/>
        </p:nvCxnSpPr>
        <p:spPr>
          <a:xfrm>
            <a:off x="297470" y="793678"/>
            <a:ext cx="11383854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8B5F392-1134-4E56-8B57-4E2765E16FCB}"/>
              </a:ext>
            </a:extLst>
          </p:cNvPr>
          <p:cNvSpPr txBox="1"/>
          <p:nvPr/>
        </p:nvSpPr>
        <p:spPr>
          <a:xfrm>
            <a:off x="687839" y="2922393"/>
            <a:ext cx="3904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D7D31"/>
                </a:solidFill>
              </a:rPr>
              <a:t>(Reduce) Value </a:t>
            </a:r>
            <a:r>
              <a:rPr lang="en-US" dirty="0">
                <a:solidFill>
                  <a:schemeClr val="bg1"/>
                </a:solidFill>
              </a:rPr>
              <a:t>is: Species/Biodiversity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45FA0BA-9FA1-4115-9E7A-7B71D499C23E}"/>
              </a:ext>
            </a:extLst>
          </p:cNvPr>
          <p:cNvCxnSpPr>
            <a:cxnSpLocks/>
          </p:cNvCxnSpPr>
          <p:nvPr/>
        </p:nvCxnSpPr>
        <p:spPr>
          <a:xfrm>
            <a:off x="720376" y="3367925"/>
            <a:ext cx="7036784" cy="14405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e 23">
            <a:extLst>
              <a:ext uri="{FF2B5EF4-FFF2-40B4-BE49-F238E27FC236}">
                <a16:creationId xmlns:a16="http://schemas.microsoft.com/office/drawing/2014/main" id="{F5B307FA-EAFB-4065-9357-E1071A300890}"/>
              </a:ext>
            </a:extLst>
          </p:cNvPr>
          <p:cNvSpPr/>
          <p:nvPr/>
        </p:nvSpPr>
        <p:spPr>
          <a:xfrm>
            <a:off x="9006213" y="3330064"/>
            <a:ext cx="320668" cy="144481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C6D1AC39-C644-4189-9503-0BEA85FF5874}"/>
              </a:ext>
            </a:extLst>
          </p:cNvPr>
          <p:cNvCxnSpPr>
            <a:cxnSpLocks/>
            <a:endCxn id="3" idx="3"/>
          </p:cNvCxnSpPr>
          <p:nvPr/>
        </p:nvCxnSpPr>
        <p:spPr>
          <a:xfrm rot="5400000" flipH="1" flipV="1">
            <a:off x="8080649" y="1797617"/>
            <a:ext cx="3615697" cy="894017"/>
          </a:xfrm>
          <a:prstGeom prst="bentConnector4">
            <a:avLst>
              <a:gd name="adj1" fmla="val 47446"/>
              <a:gd name="adj2" fmla="val 268762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D77EFAF-217D-4A36-9FFA-368A37CA1FA3}"/>
              </a:ext>
            </a:extLst>
          </p:cNvPr>
          <p:cNvCxnSpPr>
            <a:stCxn id="2" idx="3"/>
            <a:endCxn id="3" idx="1"/>
          </p:cNvCxnSpPr>
          <p:nvPr/>
        </p:nvCxnSpPr>
        <p:spPr>
          <a:xfrm flipV="1">
            <a:off x="3552895" y="436776"/>
            <a:ext cx="2417249" cy="6382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63EAA22-5BFC-4B91-B125-D3B83BD33A29}"/>
              </a:ext>
            </a:extLst>
          </p:cNvPr>
          <p:cNvSpPr txBox="1"/>
          <p:nvPr/>
        </p:nvSpPr>
        <p:spPr>
          <a:xfrm>
            <a:off x="9582640" y="3807916"/>
            <a:ext cx="481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(- 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0841E0-824F-4D2A-AB2D-8C7EC1A00339}"/>
              </a:ext>
            </a:extLst>
          </p:cNvPr>
          <p:cNvSpPr txBox="1"/>
          <p:nvPr/>
        </p:nvSpPr>
        <p:spPr>
          <a:xfrm>
            <a:off x="672599" y="4571050"/>
            <a:ext cx="8189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Sp</a:t>
            </a:r>
            <a:r>
              <a:rPr lang="en-US" dirty="0">
                <a:solidFill>
                  <a:schemeClr val="bg1"/>
                </a:solidFill>
              </a:rPr>
              <a:t> REQUIREMENT: Reduction (Community-level: predation, disease, site competition)</a:t>
            </a:r>
          </a:p>
        </p:txBody>
      </p:sp>
    </p:spTree>
    <p:extLst>
      <p:ext uri="{BB962C8B-B14F-4D97-AF65-F5344CB8AC3E}">
        <p14:creationId xmlns:p14="http://schemas.microsoft.com/office/powerpoint/2010/main" val="116826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BF221BB1-3F62-47DF-9E13-83EE3A3B9773}"/>
              </a:ext>
            </a:extLst>
          </p:cNvPr>
          <p:cNvSpPr/>
          <p:nvPr/>
        </p:nvSpPr>
        <p:spPr>
          <a:xfrm>
            <a:off x="0" y="0"/>
            <a:ext cx="12192000" cy="7237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4459B6-F121-48FD-82C1-25C20B832303}"/>
              </a:ext>
            </a:extLst>
          </p:cNvPr>
          <p:cNvSpPr txBox="1"/>
          <p:nvPr/>
        </p:nvSpPr>
        <p:spPr>
          <a:xfrm flipH="1">
            <a:off x="10497606" y="138499"/>
            <a:ext cx="1615441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ENV. TARGET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322B81-C770-4B7C-B69B-FE3183362D0A}"/>
              </a:ext>
            </a:extLst>
          </p:cNvPr>
          <p:cNvCxnSpPr>
            <a:cxnSpLocks/>
          </p:cNvCxnSpPr>
          <p:nvPr/>
        </p:nvCxnSpPr>
        <p:spPr>
          <a:xfrm flipV="1">
            <a:off x="182880" y="698302"/>
            <a:ext cx="11887200" cy="394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E341C7F-C831-44C8-936C-985B0406BD48}"/>
              </a:ext>
            </a:extLst>
          </p:cNvPr>
          <p:cNvSpPr txBox="1"/>
          <p:nvPr/>
        </p:nvSpPr>
        <p:spPr>
          <a:xfrm>
            <a:off x="10500505" y="2828835"/>
            <a:ext cx="1508615" cy="1754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Riparian Habitat (type /structure (cover) /inundation (metrics)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516E7E-3014-4391-A7D9-A15FDB9627D2}"/>
              </a:ext>
            </a:extLst>
          </p:cNvPr>
          <p:cNvSpPr txBox="1"/>
          <p:nvPr/>
        </p:nvSpPr>
        <p:spPr>
          <a:xfrm>
            <a:off x="10515599" y="4692107"/>
            <a:ext cx="1493521" cy="1200329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Stream Flow (quantity, temperature, timing, rate)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6E7B5B3-2AD4-4141-99AD-F742096EFE56}"/>
              </a:ext>
            </a:extLst>
          </p:cNvPr>
          <p:cNvSpPr txBox="1"/>
          <p:nvPr/>
        </p:nvSpPr>
        <p:spPr>
          <a:xfrm>
            <a:off x="95140" y="904461"/>
            <a:ext cx="255428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i="0" u="none" strike="noStrike" dirty="0" err="1">
                <a:effectLst/>
                <a:latin typeface="Calibri" panose="020F0502020204030204" pitchFamily="34" charset="0"/>
              </a:rPr>
              <a:t>PaleoClimate</a:t>
            </a:r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 Refugia (H)</a:t>
            </a:r>
            <a:r>
              <a:rPr lang="en-US" dirty="0"/>
              <a:t> </a:t>
            </a:r>
          </a:p>
        </p:txBody>
      </p: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1F17BBC3-610D-40E2-A635-A6C1706AC49A}"/>
              </a:ext>
            </a:extLst>
          </p:cNvPr>
          <p:cNvCxnSpPr>
            <a:cxnSpLocks/>
            <a:stCxn id="52" idx="3"/>
            <a:endCxn id="26" idx="0"/>
          </p:cNvCxnSpPr>
          <p:nvPr/>
        </p:nvCxnSpPr>
        <p:spPr>
          <a:xfrm>
            <a:off x="2649429" y="1089127"/>
            <a:ext cx="8605384" cy="17397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8355174-0F7C-42C8-9A52-C437E0952E52}"/>
              </a:ext>
            </a:extLst>
          </p:cNvPr>
          <p:cNvSpPr txBox="1"/>
          <p:nvPr/>
        </p:nvSpPr>
        <p:spPr>
          <a:xfrm>
            <a:off x="95754" y="47298"/>
            <a:ext cx="207264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effectLst/>
                <a:latin typeface="Calibri" panose="020F0502020204030204" pitchFamily="34" charset="0"/>
              </a:rPr>
              <a:t>Climate Legacy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98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8A2BFAD5D3F54F904279C5BDAB924A" ma:contentTypeVersion="3" ma:contentTypeDescription="Create a new document." ma:contentTypeScope="" ma:versionID="26f5a8e7b46e92ad84f1b598ff101490">
  <xsd:schema xmlns:xsd="http://www.w3.org/2001/XMLSchema" xmlns:xs="http://www.w3.org/2001/XMLSchema" xmlns:p="http://schemas.microsoft.com/office/2006/metadata/properties" xmlns:ns2="9928f194-e5ae-4dc2-a2cb-fe5ae082ef00" targetNamespace="http://schemas.microsoft.com/office/2006/metadata/properties" ma:root="true" ma:fieldsID="e34791b9bcbc37a045f22ab644a9ba05" ns2:_="">
    <xsd:import namespace="9928f194-e5ae-4dc2-a2cb-fe5ae082ef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28f194-e5ae-4dc2-a2cb-fe5ae082ef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5F45B4-2725-4F13-A107-4791185647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28f194-e5ae-4dc2-a2cb-fe5ae082ef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4BB13E-02FD-4B14-900F-DA6A6771CC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712ED1-C756-4D24-A4D5-CEB57C0F16A2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9928f194-e5ae-4dc2-a2cb-fe5ae082ef00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12415</TotalTime>
  <Words>1693</Words>
  <Application>Microsoft Office PowerPoint</Application>
  <PresentationFormat>Widescreen</PresentationFormat>
  <Paragraphs>184</Paragraphs>
  <Slides>13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Park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Jordan, Clayton</dc:creator>
  <cp:lastModifiedBy>Jean Brennan</cp:lastModifiedBy>
  <cp:revision>425</cp:revision>
  <dcterms:created xsi:type="dcterms:W3CDTF">2019-03-10T16:47:39Z</dcterms:created>
  <dcterms:modified xsi:type="dcterms:W3CDTF">2021-07-15T15:41:57Z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0x010100958A2BFAD5D3F54F904279C5BDAB924A</vt:lpwstr>
  </property>
</Properties>
</file>